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handoutMasterIdLst>
    <p:handoutMasterId r:id="rId58"/>
  </p:handout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8" r:id="rId19"/>
    <p:sldId id="277" r:id="rId20"/>
    <p:sldId id="275" r:id="rId21"/>
    <p:sldId id="276"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4" r:id="rId35"/>
    <p:sldId id="291" r:id="rId36"/>
    <p:sldId id="292"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4" r:id="rId56"/>
    <p:sldId id="313" r:id="rId5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3399"/>
    <a:srgbClr val="FFCCCC"/>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p:scale>
          <a:sx n="97" d="100"/>
          <a:sy n="97" d="100"/>
        </p:scale>
        <p:origin x="-1194" y="60"/>
      </p:cViewPr>
      <p:guideLst>
        <p:guide orient="horz" pos="2160"/>
        <p:guide pos="2880"/>
      </p:guideLst>
    </p:cSldViewPr>
  </p:slideViewPr>
  <p:outlineViewPr>
    <p:cViewPr>
      <p:scale>
        <a:sx n="33" d="100"/>
        <a:sy n="33" d="100"/>
      </p:scale>
      <p:origin x="48" y="1458"/>
    </p:cViewPr>
  </p:outlineViewPr>
  <p:notesTextViewPr>
    <p:cViewPr>
      <p:scale>
        <a:sx n="1" d="1"/>
        <a:sy n="1" d="1"/>
      </p:scale>
      <p:origin x="0" y="0"/>
    </p:cViewPr>
  </p:notesTextViewPr>
  <p:sorterViewPr>
    <p:cViewPr>
      <p:scale>
        <a:sx n="100" d="100"/>
        <a:sy n="100" d="100"/>
      </p:scale>
      <p:origin x="0" y="781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7DA94FE-5880-465F-8DCC-5C1E07180514}" type="datetimeFigureOut">
              <a:rPr lang="en-US" smtClean="0"/>
              <a:t>11/11/2014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80DF459-06F3-4769-86B7-4C09C8A69FB0}" type="slidenum">
              <a:rPr lang="en-US" smtClean="0"/>
              <a:t>‹#›</a:t>
            </a:fld>
            <a:endParaRPr lang="en-US"/>
          </a:p>
        </p:txBody>
      </p:sp>
    </p:spTree>
    <p:extLst>
      <p:ext uri="{BB962C8B-B14F-4D97-AF65-F5344CB8AC3E}">
        <p14:creationId xmlns:p14="http://schemas.microsoft.com/office/powerpoint/2010/main" val="31354173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numCol="1"/>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numCol="1"/>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numCol="1"/>
          <a:lstStyle/>
          <a:p>
            <a:fld id="{07E3F7E9-C26F-47A9-AFB9-32BD6408DFE5}" type="datetimeFigureOut">
              <a:rPr lang="en-US" smtClean="0"/>
              <a:t>11/11/2014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CD6FE322-8E3E-47EA-87B0-C0DD6865EB87}" type="slidenum">
              <a:rPr lang="en-US" smtClean="0"/>
              <a:t>‹#›</a:t>
            </a:fld>
            <a:endParaRPr lang="en-US"/>
          </a:p>
        </p:txBody>
      </p:sp>
    </p:spTree>
    <p:extLst>
      <p:ext uri="{BB962C8B-B14F-4D97-AF65-F5344CB8AC3E}">
        <p14:creationId xmlns:p14="http://schemas.microsoft.com/office/powerpoint/2010/main" val="2191121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num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numCol="1"/>
          <a:lstStyle/>
          <a:p>
            <a:fld id="{07E3F7E9-C26F-47A9-AFB9-32BD6408DFE5}" type="datetimeFigureOut">
              <a:rPr lang="en-US" smtClean="0"/>
              <a:t>11/11/2014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CD6FE322-8E3E-47EA-87B0-C0DD6865EB87}" type="slidenum">
              <a:rPr lang="en-US" smtClean="0"/>
              <a:t>‹#›</a:t>
            </a:fld>
            <a:endParaRPr lang="en-US"/>
          </a:p>
        </p:txBody>
      </p:sp>
    </p:spTree>
    <p:extLst>
      <p:ext uri="{BB962C8B-B14F-4D97-AF65-F5344CB8AC3E}">
        <p14:creationId xmlns:p14="http://schemas.microsoft.com/office/powerpoint/2010/main" val="31470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numCol="1"/>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num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numCol="1"/>
          <a:lstStyle/>
          <a:p>
            <a:fld id="{07E3F7E9-C26F-47A9-AFB9-32BD6408DFE5}" type="datetimeFigureOut">
              <a:rPr lang="en-US" smtClean="0"/>
              <a:t>11/11/2014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CD6FE322-8E3E-47EA-87B0-C0DD6865EB87}" type="slidenum">
              <a:rPr lang="en-US" smtClean="0"/>
              <a:t>‹#›</a:t>
            </a:fld>
            <a:endParaRPr lang="en-US"/>
          </a:p>
        </p:txBody>
      </p:sp>
    </p:spTree>
    <p:extLst>
      <p:ext uri="{BB962C8B-B14F-4D97-AF65-F5344CB8AC3E}">
        <p14:creationId xmlns:p14="http://schemas.microsoft.com/office/powerpoint/2010/main" val="3690720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Content Placeholder 2"/>
          <p:cNvSpPr>
            <a:spLocks noGrp="1"/>
          </p:cNvSpPr>
          <p:nvPr>
            <p:ph idx="1"/>
          </p:nvPr>
        </p:nvSpPr>
        <p:spPr/>
        <p:txBody>
          <a:bodyPr num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numCol="1"/>
          <a:lstStyle/>
          <a:p>
            <a:fld id="{07E3F7E9-C26F-47A9-AFB9-32BD6408DFE5}" type="datetimeFigureOut">
              <a:rPr lang="en-US" smtClean="0"/>
              <a:t>11/11/2014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CD6FE322-8E3E-47EA-87B0-C0DD6865EB87}" type="slidenum">
              <a:rPr lang="en-US" smtClean="0"/>
              <a:t>‹#›</a:t>
            </a:fld>
            <a:endParaRPr lang="en-US"/>
          </a:p>
        </p:txBody>
      </p:sp>
    </p:spTree>
    <p:extLst>
      <p:ext uri="{BB962C8B-B14F-4D97-AF65-F5344CB8AC3E}">
        <p14:creationId xmlns:p14="http://schemas.microsoft.com/office/powerpoint/2010/main" val="2430363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numCol="1"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numCol="1"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numCol="1"/>
          <a:lstStyle/>
          <a:p>
            <a:fld id="{07E3F7E9-C26F-47A9-AFB9-32BD6408DFE5}" type="datetimeFigureOut">
              <a:rPr lang="en-US" smtClean="0"/>
              <a:t>11/11/2014</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CD6FE322-8E3E-47EA-87B0-C0DD6865EB87}" type="slidenum">
              <a:rPr lang="en-US" smtClean="0"/>
              <a:t>‹#›</a:t>
            </a:fld>
            <a:endParaRPr lang="en-US"/>
          </a:p>
        </p:txBody>
      </p:sp>
    </p:spTree>
    <p:extLst>
      <p:ext uri="{BB962C8B-B14F-4D97-AF65-F5344CB8AC3E}">
        <p14:creationId xmlns:p14="http://schemas.microsoft.com/office/powerpoint/2010/main" val="250187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numCol="1"/>
          <a:lstStyle/>
          <a:p>
            <a:fld id="{07E3F7E9-C26F-47A9-AFB9-32BD6408DFE5}" type="datetimeFigureOut">
              <a:rPr lang="en-US" smtClean="0"/>
              <a:t>11/11/2014</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CD6FE322-8E3E-47EA-87B0-C0DD6865EB87}" type="slidenum">
              <a:rPr lang="en-US" smtClean="0"/>
              <a:t>‹#›</a:t>
            </a:fld>
            <a:endParaRPr lang="en-US"/>
          </a:p>
        </p:txBody>
      </p:sp>
    </p:spTree>
    <p:extLst>
      <p:ext uri="{BB962C8B-B14F-4D97-AF65-F5344CB8AC3E}">
        <p14:creationId xmlns:p14="http://schemas.microsoft.com/office/powerpoint/2010/main" val="1086565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numCol="1"/>
          <a:lstStyle/>
          <a:p>
            <a:fld id="{07E3F7E9-C26F-47A9-AFB9-32BD6408DFE5}" type="datetimeFigureOut">
              <a:rPr lang="en-US" smtClean="0"/>
              <a:t>11/11/2014</a:t>
            </a:fld>
            <a:endParaRPr lang="en-US"/>
          </a:p>
        </p:txBody>
      </p:sp>
      <p:sp>
        <p:nvSpPr>
          <p:cNvPr id="8" name="Footer Placeholder 7"/>
          <p:cNvSpPr>
            <a:spLocks noGrp="1"/>
          </p:cNvSpPr>
          <p:nvPr>
            <p:ph type="ftr" sz="quarter" idx="11"/>
          </p:nvPr>
        </p:nvSpPr>
        <p:spPr/>
        <p:txBody>
          <a:bodyPr numCol="1"/>
          <a:lstStyle/>
          <a:p>
            <a:endParaRPr lang="en-US"/>
          </a:p>
        </p:txBody>
      </p:sp>
      <p:sp>
        <p:nvSpPr>
          <p:cNvPr id="9" name="Slide Number Placeholder 8"/>
          <p:cNvSpPr>
            <a:spLocks noGrp="1"/>
          </p:cNvSpPr>
          <p:nvPr>
            <p:ph type="sldNum" sz="quarter" idx="12"/>
          </p:nvPr>
        </p:nvSpPr>
        <p:spPr/>
        <p:txBody>
          <a:bodyPr numCol="1"/>
          <a:lstStyle/>
          <a:p>
            <a:fld id="{CD6FE322-8E3E-47EA-87B0-C0DD6865EB87}" type="slidenum">
              <a:rPr lang="en-US" smtClean="0"/>
              <a:t>‹#›</a:t>
            </a:fld>
            <a:endParaRPr lang="en-US"/>
          </a:p>
        </p:txBody>
      </p:sp>
    </p:spTree>
    <p:extLst>
      <p:ext uri="{BB962C8B-B14F-4D97-AF65-F5344CB8AC3E}">
        <p14:creationId xmlns:p14="http://schemas.microsoft.com/office/powerpoint/2010/main" val="1307747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Date Placeholder 2"/>
          <p:cNvSpPr>
            <a:spLocks noGrp="1"/>
          </p:cNvSpPr>
          <p:nvPr>
            <p:ph type="dt" sz="half" idx="10"/>
          </p:nvPr>
        </p:nvSpPr>
        <p:spPr/>
        <p:txBody>
          <a:bodyPr numCol="1"/>
          <a:lstStyle/>
          <a:p>
            <a:fld id="{07E3F7E9-C26F-47A9-AFB9-32BD6408DFE5}" type="datetimeFigureOut">
              <a:rPr lang="en-US" smtClean="0"/>
              <a:t>11/11/2014</a:t>
            </a:fld>
            <a:endParaRPr lang="en-US"/>
          </a:p>
        </p:txBody>
      </p:sp>
      <p:sp>
        <p:nvSpPr>
          <p:cNvPr id="4" name="Footer Placeholder 3"/>
          <p:cNvSpPr>
            <a:spLocks noGrp="1"/>
          </p:cNvSpPr>
          <p:nvPr>
            <p:ph type="ftr" sz="quarter" idx="11"/>
          </p:nvPr>
        </p:nvSpPr>
        <p:spPr/>
        <p:txBody>
          <a:bodyPr numCol="1"/>
          <a:lstStyle/>
          <a:p>
            <a:endParaRPr lang="en-US"/>
          </a:p>
        </p:txBody>
      </p:sp>
      <p:sp>
        <p:nvSpPr>
          <p:cNvPr id="5" name="Slide Number Placeholder 4"/>
          <p:cNvSpPr>
            <a:spLocks noGrp="1"/>
          </p:cNvSpPr>
          <p:nvPr>
            <p:ph type="sldNum" sz="quarter" idx="12"/>
          </p:nvPr>
        </p:nvSpPr>
        <p:spPr/>
        <p:txBody>
          <a:bodyPr numCol="1"/>
          <a:lstStyle/>
          <a:p>
            <a:fld id="{CD6FE322-8E3E-47EA-87B0-C0DD6865EB87}" type="slidenum">
              <a:rPr lang="en-US" smtClean="0"/>
              <a:t>‹#›</a:t>
            </a:fld>
            <a:endParaRPr lang="en-US"/>
          </a:p>
        </p:txBody>
      </p:sp>
    </p:spTree>
    <p:extLst>
      <p:ext uri="{BB962C8B-B14F-4D97-AF65-F5344CB8AC3E}">
        <p14:creationId xmlns:p14="http://schemas.microsoft.com/office/powerpoint/2010/main" val="1771293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numCol="1"/>
          <a:lstStyle/>
          <a:p>
            <a:fld id="{07E3F7E9-C26F-47A9-AFB9-32BD6408DFE5}" type="datetimeFigureOut">
              <a:rPr lang="en-US" smtClean="0"/>
              <a:t>11/11/2014</a:t>
            </a:fld>
            <a:endParaRPr lang="en-US"/>
          </a:p>
        </p:txBody>
      </p:sp>
      <p:sp>
        <p:nvSpPr>
          <p:cNvPr id="3" name="Footer Placeholder 2"/>
          <p:cNvSpPr>
            <a:spLocks noGrp="1"/>
          </p:cNvSpPr>
          <p:nvPr>
            <p:ph type="ftr" sz="quarter" idx="11"/>
          </p:nvPr>
        </p:nvSpPr>
        <p:spPr/>
        <p:txBody>
          <a:bodyPr numCol="1"/>
          <a:lstStyle/>
          <a:p>
            <a:endParaRPr lang="en-US"/>
          </a:p>
        </p:txBody>
      </p:sp>
      <p:sp>
        <p:nvSpPr>
          <p:cNvPr id="4" name="Slide Number Placeholder 3"/>
          <p:cNvSpPr>
            <a:spLocks noGrp="1"/>
          </p:cNvSpPr>
          <p:nvPr>
            <p:ph type="sldNum" sz="quarter" idx="12"/>
          </p:nvPr>
        </p:nvSpPr>
        <p:spPr/>
        <p:txBody>
          <a:bodyPr numCol="1"/>
          <a:lstStyle/>
          <a:p>
            <a:fld id="{CD6FE322-8E3E-47EA-87B0-C0DD6865EB87}" type="slidenum">
              <a:rPr lang="en-US" smtClean="0"/>
              <a:t>‹#›</a:t>
            </a:fld>
            <a:endParaRPr lang="en-US"/>
          </a:p>
        </p:txBody>
      </p:sp>
    </p:spTree>
    <p:extLst>
      <p:ext uri="{BB962C8B-B14F-4D97-AF65-F5344CB8AC3E}">
        <p14:creationId xmlns:p14="http://schemas.microsoft.com/office/powerpoint/2010/main" val="223674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numCol="1"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numCol="1"/>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numCol="1"/>
          <a:lstStyle/>
          <a:p>
            <a:fld id="{07E3F7E9-C26F-47A9-AFB9-32BD6408DFE5}" type="datetimeFigureOut">
              <a:rPr lang="en-US" smtClean="0"/>
              <a:t>11/11/2014</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CD6FE322-8E3E-47EA-87B0-C0DD6865EB87}" type="slidenum">
              <a:rPr lang="en-US" smtClean="0"/>
              <a:t>‹#›</a:t>
            </a:fld>
            <a:endParaRPr lang="en-US"/>
          </a:p>
        </p:txBody>
      </p:sp>
    </p:spTree>
    <p:extLst>
      <p:ext uri="{BB962C8B-B14F-4D97-AF65-F5344CB8AC3E}">
        <p14:creationId xmlns:p14="http://schemas.microsoft.com/office/powerpoint/2010/main" val="3884380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numCol="1"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numCol="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numCol="1"/>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numCol="1"/>
          <a:lstStyle/>
          <a:p>
            <a:fld id="{07E3F7E9-C26F-47A9-AFB9-32BD6408DFE5}" type="datetimeFigureOut">
              <a:rPr lang="en-US" smtClean="0"/>
              <a:t>11/11/2014</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CD6FE322-8E3E-47EA-87B0-C0DD6865EB87}" type="slidenum">
              <a:rPr lang="en-US" smtClean="0"/>
              <a:t>‹#›</a:t>
            </a:fld>
            <a:endParaRPr lang="en-US"/>
          </a:p>
        </p:txBody>
      </p:sp>
    </p:spTree>
    <p:extLst>
      <p:ext uri="{BB962C8B-B14F-4D97-AF65-F5344CB8AC3E}">
        <p14:creationId xmlns:p14="http://schemas.microsoft.com/office/powerpoint/2010/main" val="2899508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numCol="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numCol="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numCol="1" rtlCol="0" anchor="ctr"/>
          <a:lstStyle>
            <a:lvl1pPr algn="l">
              <a:defRPr sz="1200">
                <a:solidFill>
                  <a:schemeClr val="tx1">
                    <a:tint val="75000"/>
                  </a:schemeClr>
                </a:solidFill>
              </a:defRPr>
            </a:lvl1pPr>
          </a:lstStyle>
          <a:p>
            <a:fld id="{07E3F7E9-C26F-47A9-AFB9-32BD6408DFE5}" type="datetimeFigureOut">
              <a:rPr lang="en-US" smtClean="0"/>
              <a:t>11/11/2014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numCol="1"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numCol="1" rtlCol="0" anchor="ctr"/>
          <a:lstStyle>
            <a:lvl1pPr algn="r">
              <a:defRPr sz="1200">
                <a:solidFill>
                  <a:schemeClr val="tx1">
                    <a:tint val="75000"/>
                  </a:schemeClr>
                </a:solidFill>
              </a:defRPr>
            </a:lvl1pPr>
          </a:lstStyle>
          <a:p>
            <a:fld id="{CD6FE322-8E3E-47EA-87B0-C0DD6865EB87}" type="slidenum">
              <a:rPr lang="en-US" smtClean="0"/>
              <a:t>‹#›</a:t>
            </a:fld>
            <a:endParaRPr lang="en-US"/>
          </a:p>
        </p:txBody>
      </p:sp>
    </p:spTree>
    <p:extLst>
      <p:ext uri="{BB962C8B-B14F-4D97-AF65-F5344CB8AC3E}">
        <p14:creationId xmlns:p14="http://schemas.microsoft.com/office/powerpoint/2010/main" val="2903561656"/>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chapelhillparks.org/" TargetMode="External"/><Relationship Id="rId2" Type="http://schemas.openxmlformats.org/officeDocument/2006/relationships/hyperlink" Target="mailto:mkaslovsky@townofchapelhill.org" TargetMode="Externa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914400"/>
            <a:ext cx="8610600" cy="2686051"/>
          </a:xfrm>
        </p:spPr>
        <p:txBody>
          <a:bodyPr numCol="1">
            <a:normAutofit/>
          </a:bodyPr>
          <a:lstStyle/>
          <a:p>
            <a:r>
              <a:rPr lang="en-US" b="1" dirty="0" smtClean="0">
                <a:solidFill>
                  <a:schemeClr val="accent4">
                    <a:lumMod val="75000"/>
                  </a:schemeClr>
                </a:solidFill>
                <a:latin typeface="Estrangelo Edessa" panose="03080600000000000000" pitchFamily="66" charset="0"/>
                <a:cs typeface="Estrangelo Edessa" panose="03080600000000000000" pitchFamily="66" charset="0"/>
              </a:rPr>
              <a:t>Creating, Analyzing &amp; Finding Appropriate Recreational Activities</a:t>
            </a:r>
            <a:endParaRPr lang="en-US" dirty="0">
              <a:solidFill>
                <a:schemeClr val="accent4">
                  <a:lumMod val="75000"/>
                </a:schemeClr>
              </a:solidFill>
              <a:latin typeface="Estrangelo Edessa" panose="03080600000000000000" pitchFamily="66" charset="0"/>
              <a:cs typeface="Estrangelo Edessa" panose="03080600000000000000" pitchFamily="66" charset="0"/>
            </a:endParaRPr>
          </a:p>
        </p:txBody>
      </p:sp>
      <p:graphicFrame>
        <p:nvGraphicFramePr>
          <p:cNvPr id="4" name="Object 3"/>
          <p:cNvGraphicFramePr>
            <a:graphicFrameLocks noChangeAspect="1"/>
          </p:cNvGraphicFramePr>
          <p:nvPr/>
        </p:nvGraphicFramePr>
        <p:xfrm>
          <a:off x="2590800" y="3886200"/>
          <a:ext cx="3657600" cy="1981200"/>
        </p:xfrm>
        <a:graphic>
          <a:graphicData uri="http://schemas.openxmlformats.org/presentationml/2006/ole">
            <mc:AlternateContent xmlns:mc="http://schemas.openxmlformats.org/markup-compatibility/2006">
              <mc:Choice xmlns:v="urn:schemas-microsoft-com:vml" Requires="v">
                <p:oleObj spid="_x0000_s1083" name="Clip" r:id="rId3" imgW="1757477" imgH="1164946" progId="MS_ClipArt_Gallery.2">
                  <p:embed/>
                </p:oleObj>
              </mc:Choice>
              <mc:Fallback>
                <p:oleObj name="Clip" r:id="rId3" imgW="1757477" imgH="1164946" progId="MS_ClipArt_Gallery.2">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2590800" y="3886200"/>
                        <a:ext cx="3657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rect2"/>
          <p:cNvSpPr txBox="1"/>
          <p:nvPr/>
        </p:nvSpPr>
        <p:spPr>
          <a:xfrm>
            <a:off x="-2093130" y="3106365"/>
            <a:ext cx="1279876" cy="1279876"/>
          </a:xfrm>
          <a:prstGeom prst="rect">
            <a:avLst/>
          </a:prstGeom>
          <a:noFill/>
        </p:spPr>
        <p:txBody>
          <a:bodyPr rot="0" wrap="square" lIns="91440" tIns="45720" rIns="91440" bIns="45720" numCol="1" spcCol="0"/>
          <a:lstStyle/>
          <a:p>
            <a:endParaRPr sz="1800">
              <a:solidFill>
                <a:schemeClr val="tx1"/>
              </a:solidFill>
              <a:latin typeface="+mn-lt"/>
            </a:endParaRPr>
          </a:p>
        </p:txBody>
      </p:sp>
    </p:spTree>
    <p:extLst>
      <p:ext uri="{BB962C8B-B14F-4D97-AF65-F5344CB8AC3E}">
        <p14:creationId xmlns:p14="http://schemas.microsoft.com/office/powerpoint/2010/main" val="3156959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normAutofit fontScale="90000"/>
          </a:bodyPr>
          <a:lstStyle/>
          <a:p>
            <a:r>
              <a:rPr lang="en-US" sz="6600" i="1" dirty="0" smtClean="0">
                <a:solidFill>
                  <a:schemeClr val="accent4">
                    <a:lumMod val="75000"/>
                  </a:schemeClr>
                </a:solidFill>
                <a:latin typeface="Comic Sans MS" panose="030F0702030302020204" pitchFamily="66" charset="0"/>
                <a:cs typeface="Estrangelo Edessa" panose="03080600000000000000" pitchFamily="66" charset="0"/>
              </a:rPr>
              <a:t>Benefits of Recreation</a:t>
            </a:r>
            <a:endParaRPr lang="en-US" sz="6600" i="1" dirty="0">
              <a:solidFill>
                <a:schemeClr val="accent4">
                  <a:lumMod val="75000"/>
                </a:schemeClr>
              </a:solidFill>
              <a:latin typeface="Comic Sans MS" panose="030F0702030302020204" pitchFamily="66" charset="0"/>
              <a:cs typeface="Estrangelo Edessa" panose="03080600000000000000" pitchFamily="66" charset="0"/>
            </a:endParaRPr>
          </a:p>
        </p:txBody>
      </p:sp>
      <p:sp>
        <p:nvSpPr>
          <p:cNvPr id="3" name="Content Placeholder 2"/>
          <p:cNvSpPr>
            <a:spLocks noGrp="1"/>
          </p:cNvSpPr>
          <p:nvPr>
            <p:ph idx="1"/>
          </p:nvPr>
        </p:nvSpPr>
        <p:spPr>
          <a:xfrm>
            <a:off x="457200" y="1905000"/>
            <a:ext cx="8229600" cy="4876800"/>
          </a:xfrm>
        </p:spPr>
        <p:txBody>
          <a:bodyPr numCol="1">
            <a:normAutofit/>
          </a:bodyPr>
          <a:lstStyle/>
          <a:p>
            <a:pPr marL="0" indent="0">
              <a:lnSpc>
                <a:spcPct val="110000"/>
              </a:lnSpc>
              <a:buNone/>
            </a:pPr>
            <a:r>
              <a:rPr lang="en-US" sz="3500" i="1" dirty="0" smtClean="0">
                <a:solidFill>
                  <a:schemeClr val="accent4">
                    <a:lumMod val="75000"/>
                  </a:schemeClr>
                </a:solidFill>
                <a:latin typeface="Comic Sans MS" panose="030F0702030302020204" pitchFamily="66" charset="0"/>
                <a:cs typeface="Estrangelo Edessa" panose="03080600000000000000" pitchFamily="66" charset="0"/>
              </a:rPr>
              <a:t>Pleasure Providing</a:t>
            </a:r>
          </a:p>
          <a:p>
            <a:pPr marL="0" indent="0">
              <a:lnSpc>
                <a:spcPct val="110000"/>
              </a:lnSpc>
              <a:buNone/>
            </a:pPr>
            <a:r>
              <a:rPr lang="en-US" sz="3500" i="1" dirty="0" smtClean="0">
                <a:solidFill>
                  <a:schemeClr val="accent4">
                    <a:lumMod val="75000"/>
                  </a:schemeClr>
                </a:solidFill>
                <a:latin typeface="Comic Sans MS" panose="030F0702030302020204" pitchFamily="66" charset="0"/>
                <a:cs typeface="Estrangelo Edessa" panose="03080600000000000000" pitchFamily="66" charset="0"/>
              </a:rPr>
              <a:t>Interaction generating</a:t>
            </a:r>
          </a:p>
          <a:p>
            <a:pPr marL="0" indent="0">
              <a:lnSpc>
                <a:spcPct val="110000"/>
              </a:lnSpc>
              <a:buNone/>
            </a:pPr>
            <a:r>
              <a:rPr lang="en-US" sz="3500" i="1" dirty="0">
                <a:solidFill>
                  <a:schemeClr val="accent4">
                    <a:lumMod val="75000"/>
                  </a:schemeClr>
                </a:solidFill>
                <a:latin typeface="Comic Sans MS" panose="030F0702030302020204" pitchFamily="66" charset="0"/>
                <a:cs typeface="Estrangelo Edessa" panose="03080600000000000000" pitchFamily="66" charset="0"/>
              </a:rPr>
              <a:t>Creating group cohesion</a:t>
            </a:r>
          </a:p>
          <a:p>
            <a:pPr marL="0" indent="0">
              <a:lnSpc>
                <a:spcPct val="110000"/>
              </a:lnSpc>
              <a:buNone/>
            </a:pPr>
            <a:r>
              <a:rPr lang="en-US" sz="3500" i="1" dirty="0" smtClean="0">
                <a:solidFill>
                  <a:schemeClr val="accent4">
                    <a:lumMod val="75000"/>
                  </a:schemeClr>
                </a:solidFill>
                <a:latin typeface="Comic Sans MS" panose="030F0702030302020204" pitchFamily="66" charset="0"/>
                <a:cs typeface="Estrangelo Edessa" panose="03080600000000000000" pitchFamily="66" charset="0"/>
              </a:rPr>
              <a:t>Thought stimulating</a:t>
            </a:r>
          </a:p>
          <a:p>
            <a:pPr marL="0" indent="0">
              <a:lnSpc>
                <a:spcPct val="110000"/>
              </a:lnSpc>
              <a:buNone/>
            </a:pPr>
            <a:r>
              <a:rPr lang="en-US" sz="3500" i="1" dirty="0" smtClean="0">
                <a:solidFill>
                  <a:schemeClr val="accent4">
                    <a:lumMod val="75000"/>
                  </a:schemeClr>
                </a:solidFill>
                <a:latin typeface="Comic Sans MS" panose="030F0702030302020204" pitchFamily="66" charset="0"/>
                <a:cs typeface="Estrangelo Edessa" panose="03080600000000000000" pitchFamily="66" charset="0"/>
              </a:rPr>
              <a:t>Providing relaxation (stress relief)</a:t>
            </a:r>
          </a:p>
          <a:p>
            <a:pPr marL="0" indent="0">
              <a:lnSpc>
                <a:spcPct val="110000"/>
              </a:lnSpc>
              <a:buNone/>
            </a:pPr>
            <a:r>
              <a:rPr lang="en-US" sz="3500" i="1" dirty="0" smtClean="0">
                <a:solidFill>
                  <a:schemeClr val="accent4">
                    <a:lumMod val="75000"/>
                  </a:schemeClr>
                </a:solidFill>
                <a:latin typeface="Comic Sans MS" panose="030F0702030302020204" pitchFamily="66" charset="0"/>
                <a:cs typeface="Estrangelo Edessa" panose="03080600000000000000" pitchFamily="66" charset="0"/>
              </a:rPr>
              <a:t>Protective Rehearsing</a:t>
            </a:r>
          </a:p>
          <a:p>
            <a:pPr marL="0" indent="0">
              <a:buNone/>
            </a:pPr>
            <a:endParaRPr lang="en-US" dirty="0"/>
          </a:p>
        </p:txBody>
      </p:sp>
    </p:spTree>
    <p:extLst>
      <p:ext uri="{BB962C8B-B14F-4D97-AF65-F5344CB8AC3E}">
        <p14:creationId xmlns:p14="http://schemas.microsoft.com/office/powerpoint/2010/main" val="202371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numCol="1">
            <a:normAutofit/>
          </a:bodyPr>
          <a:lstStyle/>
          <a:p>
            <a:pPr algn="l"/>
            <a:r>
              <a:rPr lang="en-US" sz="4000" b="1" i="1" dirty="0">
                <a:solidFill>
                  <a:schemeClr val="accent4">
                    <a:lumMod val="75000"/>
                  </a:schemeClr>
                </a:solidFill>
                <a:latin typeface="Comic Sans MS" panose="030F0702030302020204" pitchFamily="66" charset="0"/>
                <a:cs typeface="Estrangelo Edessa" panose="03080600000000000000" pitchFamily="66" charset="0"/>
              </a:rPr>
              <a:t>Protective Rehearsing</a:t>
            </a:r>
            <a:endParaRPr lang="en-US" sz="4000" b="1" dirty="0"/>
          </a:p>
        </p:txBody>
      </p:sp>
      <p:sp>
        <p:nvSpPr>
          <p:cNvPr id="3" name="Content Placeholder 2"/>
          <p:cNvSpPr>
            <a:spLocks noGrp="1"/>
          </p:cNvSpPr>
          <p:nvPr>
            <p:ph idx="1"/>
          </p:nvPr>
        </p:nvSpPr>
        <p:spPr/>
        <p:txBody>
          <a:bodyPr numCol="1"/>
          <a:lstStyle/>
          <a:p>
            <a:pPr marL="0" indent="0">
              <a:lnSpc>
                <a:spcPct val="110000"/>
              </a:lnSpc>
              <a:buNone/>
            </a:pPr>
            <a:endParaRPr lang="en-US" i="1" dirty="0">
              <a:solidFill>
                <a:schemeClr val="accent4">
                  <a:lumMod val="75000"/>
                </a:schemeClr>
              </a:solidFill>
              <a:latin typeface="Comic Sans MS" panose="030F0702030302020204" pitchFamily="66" charset="0"/>
              <a:cs typeface="Estrangelo Edessa" panose="03080600000000000000" pitchFamily="66" charset="0"/>
            </a:endParaRPr>
          </a:p>
          <a:p>
            <a:pPr marL="0" indent="0">
              <a:lnSpc>
                <a:spcPct val="150000"/>
              </a:lnSpc>
              <a:buNone/>
            </a:pPr>
            <a:r>
              <a:rPr lang="en-US" i="1" dirty="0">
                <a:solidFill>
                  <a:schemeClr val="accent4">
                    <a:lumMod val="75000"/>
                  </a:schemeClr>
                </a:solidFill>
                <a:latin typeface="Comic Sans MS" panose="030F0702030302020204" pitchFamily="66" charset="0"/>
                <a:cs typeface="Estrangelo Edessa" panose="03080600000000000000" pitchFamily="66" charset="0"/>
              </a:rPr>
              <a:t>       </a:t>
            </a:r>
            <a:r>
              <a:rPr lang="en-US" i="1" dirty="0" smtClean="0">
                <a:solidFill>
                  <a:schemeClr val="accent4">
                    <a:lumMod val="75000"/>
                  </a:schemeClr>
                </a:solidFill>
                <a:latin typeface="Comic Sans MS" panose="030F0702030302020204" pitchFamily="66" charset="0"/>
                <a:cs typeface="Estrangelo Edessa" panose="03080600000000000000" pitchFamily="66" charset="0"/>
              </a:rPr>
              <a:t>Pokemon Cards</a:t>
            </a:r>
          </a:p>
          <a:p>
            <a:pPr marL="0" indent="0">
              <a:lnSpc>
                <a:spcPct val="150000"/>
              </a:lnSpc>
              <a:buNone/>
            </a:pPr>
            <a:r>
              <a:rPr lang="en-US" i="1" dirty="0" smtClean="0">
                <a:solidFill>
                  <a:schemeClr val="accent4">
                    <a:lumMod val="75000"/>
                  </a:schemeClr>
                </a:solidFill>
                <a:latin typeface="Comic Sans MS" panose="030F0702030302020204" pitchFamily="66" charset="0"/>
              </a:rPr>
              <a:t>	</a:t>
            </a:r>
            <a:r>
              <a:rPr i="1">
                <a:solidFill>
                  <a:srgbClr val="5F497A"/>
                </a:solidFill>
                <a:latin typeface="Comic Sans MS"/>
              </a:rPr>
              <a:t>Playing store, house, school</a:t>
            </a:r>
          </a:p>
          <a:p>
            <a:pPr marL="0" indent="0">
              <a:lnSpc>
                <a:spcPct val="150000"/>
              </a:lnSpc>
              <a:buNone/>
            </a:pPr>
            <a:r>
              <a:rPr lang="en-US" i="1" dirty="0" smtClean="0">
                <a:solidFill>
                  <a:schemeClr val="accent4">
                    <a:lumMod val="75000"/>
                  </a:schemeClr>
                </a:solidFill>
                <a:latin typeface="Comic Sans MS" panose="030F0702030302020204" pitchFamily="66" charset="0"/>
              </a:rPr>
              <a:t>	Playing doctor, fireman</a:t>
            </a:r>
            <a:endParaRPr lang="en-US" i="1" dirty="0">
              <a:solidFill>
                <a:schemeClr val="accent4">
                  <a:lumMod val="75000"/>
                </a:schemeClr>
              </a:solidFill>
              <a:latin typeface="Comic Sans MS" panose="030F0702030302020204" pitchFamily="66" charset="0"/>
            </a:endParaRPr>
          </a:p>
          <a:p>
            <a:endParaRPr lang="en-US" dirty="0">
              <a:solidFill>
                <a:srgbClr val="003399"/>
              </a:solidFill>
            </a:endParaRPr>
          </a:p>
          <a:p>
            <a:pPr marL="0" indent="0">
              <a:lnSpc>
                <a:spcPct val="110000"/>
              </a:lnSpc>
              <a:buNone/>
            </a:pPr>
            <a:endParaRPr lang="en-US" i="1" dirty="0">
              <a:solidFill>
                <a:schemeClr val="accent4">
                  <a:lumMod val="75000"/>
                </a:schemeClr>
              </a:solidFill>
              <a:latin typeface="Comic Sans MS" panose="030F0702030302020204" pitchFamily="66" charset="0"/>
              <a:cs typeface="Estrangelo Edessa" panose="03080600000000000000" pitchFamily="66" charset="0"/>
            </a:endParaRPr>
          </a:p>
          <a:p>
            <a:pPr marL="0" indent="0">
              <a:buNone/>
            </a:pPr>
            <a:endParaRPr lang="en-US" dirty="0"/>
          </a:p>
        </p:txBody>
      </p:sp>
    </p:spTree>
    <p:extLst>
      <p:ext uri="{BB962C8B-B14F-4D97-AF65-F5344CB8AC3E}">
        <p14:creationId xmlns:p14="http://schemas.microsoft.com/office/powerpoint/2010/main" val="371967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normAutofit/>
          </a:bodyPr>
          <a:lstStyle/>
          <a:p>
            <a:r>
              <a:rPr lang="en-US" sz="4800" b="1" i="1" dirty="0" smtClean="0">
                <a:solidFill>
                  <a:schemeClr val="accent4">
                    <a:lumMod val="75000"/>
                  </a:schemeClr>
                </a:solidFill>
                <a:latin typeface="Comic Sans MS" panose="030F0702030302020204" pitchFamily="66" charset="0"/>
              </a:rPr>
              <a:t>Ultimate State of Leisure</a:t>
            </a:r>
            <a:endParaRPr lang="en-US" sz="4800" b="1" i="1" dirty="0">
              <a:solidFill>
                <a:schemeClr val="accent4">
                  <a:lumMod val="75000"/>
                </a:schemeClr>
              </a:solidFill>
              <a:latin typeface="Comic Sans MS" panose="030F0702030302020204" pitchFamily="66" charset="0"/>
            </a:endParaRPr>
          </a:p>
        </p:txBody>
      </p:sp>
      <p:sp>
        <p:nvSpPr>
          <p:cNvPr id="4" name="Content Placeholder 3"/>
          <p:cNvSpPr>
            <a:spLocks noGrp="1"/>
          </p:cNvSpPr>
          <p:nvPr>
            <p:ph idx="1"/>
          </p:nvPr>
        </p:nvSpPr>
        <p:spPr>
          <a:xfrm>
            <a:off x="457200" y="2667000"/>
            <a:ext cx="8229600" cy="3459163"/>
          </a:xfrm>
        </p:spPr>
        <p:txBody>
          <a:bodyPr numCol="1">
            <a:prstTxWarp prst="textWave1">
              <a:avLst/>
            </a:prstTxWarp>
          </a:bodyPr>
          <a:lstStyle/>
          <a:p>
            <a:pPr marL="0" indent="0" algn="ctr">
              <a:buNone/>
            </a:pPr>
            <a:r>
              <a:rPr lang="en-US" sz="6000" dirty="0" smtClean="0">
                <a:solidFill>
                  <a:schemeClr val="accent4">
                    <a:lumMod val="75000"/>
                  </a:schemeClr>
                </a:solidFill>
              </a:rPr>
              <a:t>FLOW</a:t>
            </a:r>
            <a:endParaRPr lang="en-US" sz="6000" dirty="0">
              <a:solidFill>
                <a:schemeClr val="accent4">
                  <a:lumMod val="75000"/>
                </a:schemeClr>
              </a:solidFill>
            </a:endParaRPr>
          </a:p>
          <a:p>
            <a:pPr algn="ctr"/>
            <a:endParaRPr lang="en-US" sz="6000" dirty="0">
              <a:solidFill>
                <a:schemeClr val="accent4">
                  <a:lumMod val="75000"/>
                </a:schemeClr>
              </a:solidFill>
            </a:endParaRPr>
          </a:p>
          <a:p>
            <a:pPr algn="ctr"/>
            <a:endParaRPr lang="en-US" sz="6000" dirty="0">
              <a:solidFill>
                <a:schemeClr val="accent4">
                  <a:lumMod val="75000"/>
                </a:schemeClr>
              </a:solidFill>
            </a:endParaRPr>
          </a:p>
        </p:txBody>
      </p:sp>
    </p:spTree>
    <p:extLst>
      <p:ext uri="{BB962C8B-B14F-4D97-AF65-F5344CB8AC3E}">
        <p14:creationId xmlns:p14="http://schemas.microsoft.com/office/powerpoint/2010/main" val="209244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normAutofit/>
          </a:bodyPr>
          <a:lstStyle/>
          <a:p>
            <a:r>
              <a:rPr sz="6600" i="1" dirty="0" smtClean="0">
                <a:solidFill>
                  <a:schemeClr val="accent4">
                    <a:lumMod val="75000"/>
                  </a:schemeClr>
                </a:solidFill>
                <a:latin typeface="Comic Sans MS" panose="030F0702030302020204" pitchFamily="66" charset="0"/>
              </a:rPr>
              <a:t>Flow</a:t>
            </a:r>
            <a:r>
              <a:rPr lang="en-US" sz="6600" i="1" dirty="0" smtClean="0">
                <a:solidFill>
                  <a:schemeClr val="accent4">
                    <a:lumMod val="75000"/>
                  </a:schemeClr>
                </a:solidFill>
                <a:latin typeface="Comic Sans MS" panose="030F0702030302020204" pitchFamily="66" charset="0"/>
              </a:rPr>
              <a:t> Theory</a:t>
            </a:r>
            <a:endParaRPr lang="en-US" sz="6600" i="1" dirty="0">
              <a:solidFill>
                <a:schemeClr val="accent4">
                  <a:lumMod val="75000"/>
                </a:schemeClr>
              </a:solidFill>
              <a:latin typeface="Comic Sans MS" panose="030F0702030302020204" pitchFamily="66" charset="0"/>
            </a:endParaRPr>
          </a:p>
        </p:txBody>
      </p:sp>
      <p:sp>
        <p:nvSpPr>
          <p:cNvPr id="3" name="Content Placeholder 2"/>
          <p:cNvSpPr>
            <a:spLocks noGrp="1"/>
          </p:cNvSpPr>
          <p:nvPr>
            <p:ph idx="1"/>
          </p:nvPr>
        </p:nvSpPr>
        <p:spPr>
          <a:xfrm>
            <a:off x="457200" y="2133600"/>
            <a:ext cx="8229600" cy="3992563"/>
          </a:xfrm>
        </p:spPr>
        <p:txBody>
          <a:bodyPr numCol="1"/>
          <a:lstStyle/>
          <a:p>
            <a:pPr marL="0" indent="0">
              <a:buNone/>
            </a:pPr>
            <a:r>
              <a:rPr lang="en-US" i="1" dirty="0" smtClean="0">
                <a:solidFill>
                  <a:schemeClr val="accent4">
                    <a:lumMod val="75000"/>
                  </a:schemeClr>
                </a:solidFill>
                <a:latin typeface="Comic Sans MS" panose="030F0702030302020204" pitchFamily="66" charset="0"/>
              </a:rPr>
              <a:t>The </a:t>
            </a:r>
            <a:r>
              <a:rPr lang="en-US" i="1" dirty="0">
                <a:solidFill>
                  <a:schemeClr val="accent4">
                    <a:lumMod val="75000"/>
                  </a:schemeClr>
                </a:solidFill>
                <a:latin typeface="Comic Sans MS" panose="030F0702030302020204" pitchFamily="66" charset="0"/>
              </a:rPr>
              <a:t>experiences of intrinsically motivated people, those who were engaged in an activity chosen for its own sake </a:t>
            </a:r>
            <a:endParaRPr lang="en-US" i="1" dirty="0" smtClean="0">
              <a:solidFill>
                <a:schemeClr val="accent4">
                  <a:lumMod val="75000"/>
                </a:schemeClr>
              </a:solidFill>
              <a:latin typeface="Comic Sans MS" panose="030F0702030302020204" pitchFamily="66" charset="0"/>
            </a:endParaRPr>
          </a:p>
          <a:p>
            <a:pPr marL="0" indent="0">
              <a:buNone/>
            </a:pPr>
            <a:endParaRPr lang="en-US" i="1" dirty="0">
              <a:solidFill>
                <a:schemeClr val="accent4">
                  <a:lumMod val="75000"/>
                </a:schemeClr>
              </a:solidFill>
            </a:endParaRPr>
          </a:p>
          <a:p>
            <a:pPr marL="0" indent="0">
              <a:buNone/>
            </a:pPr>
            <a:endParaRPr lang="en-US" i="1" dirty="0" smtClean="0">
              <a:solidFill>
                <a:schemeClr val="accent4">
                  <a:lumMod val="75000"/>
                </a:schemeClr>
              </a:solidFill>
            </a:endParaRPr>
          </a:p>
          <a:p>
            <a:pPr marL="0" indent="0">
              <a:buNone/>
            </a:pPr>
            <a:r>
              <a:rPr lang="en-US" i="1" dirty="0" smtClean="0">
                <a:solidFill>
                  <a:schemeClr val="accent4">
                    <a:lumMod val="75000"/>
                  </a:schemeClr>
                </a:solidFill>
                <a:latin typeface="Comic Sans MS" panose="030F0702030302020204" pitchFamily="66" charset="0"/>
              </a:rPr>
              <a:t>(</a:t>
            </a:r>
            <a:r>
              <a:rPr lang="en-US" dirty="0" err="1">
                <a:solidFill>
                  <a:schemeClr val="accent4">
                    <a:lumMod val="75000"/>
                  </a:schemeClr>
                </a:solidFill>
                <a:latin typeface="Comic Sans MS" panose="030F0702030302020204" pitchFamily="66" charset="0"/>
              </a:rPr>
              <a:t>Mihalyi</a:t>
            </a:r>
            <a:r>
              <a:rPr lang="en-US" dirty="0">
                <a:solidFill>
                  <a:schemeClr val="accent4">
                    <a:lumMod val="75000"/>
                  </a:schemeClr>
                </a:solidFill>
                <a:latin typeface="Comic Sans MS" panose="030F0702030302020204" pitchFamily="66" charset="0"/>
              </a:rPr>
              <a:t> </a:t>
            </a:r>
            <a:r>
              <a:rPr lang="en-US" i="1" dirty="0" err="1" smtClean="0">
                <a:solidFill>
                  <a:schemeClr val="accent4">
                    <a:lumMod val="75000"/>
                  </a:schemeClr>
                </a:solidFill>
                <a:latin typeface="Comic Sans MS" panose="030F0702030302020204" pitchFamily="66" charset="0"/>
              </a:rPr>
              <a:t>Csikszentmihalyi</a:t>
            </a:r>
            <a:r>
              <a:rPr lang="en-US" i="1" dirty="0">
                <a:solidFill>
                  <a:schemeClr val="accent4">
                    <a:lumMod val="75000"/>
                  </a:schemeClr>
                </a:solidFill>
                <a:latin typeface="Comic Sans MS" panose="030F0702030302020204" pitchFamily="66" charset="0"/>
              </a:rPr>
              <a:t>, 1975, 1997</a:t>
            </a:r>
            <a:r>
              <a:rPr lang="en-US" i="1" dirty="0" smtClean="0">
                <a:solidFill>
                  <a:schemeClr val="accent4">
                    <a:lumMod val="75000"/>
                  </a:schemeClr>
                </a:solidFill>
                <a:latin typeface="Comic Sans MS" panose="030F0702030302020204" pitchFamily="66"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1143000"/>
          </a:xfrm>
        </p:spPr>
        <p:txBody>
          <a:bodyPr numCol="1">
            <a:noAutofit/>
          </a:bodyPr>
          <a:lstStyle/>
          <a:p>
            <a:r>
              <a:rPr lang="en-US" sz="4800" b="1" i="1" dirty="0" smtClean="0">
                <a:solidFill>
                  <a:schemeClr val="accent4">
                    <a:lumMod val="75000"/>
                  </a:schemeClr>
                </a:solidFill>
                <a:latin typeface="Comic Sans MS" panose="030F0702030302020204" pitchFamily="66" charset="0"/>
              </a:rPr>
              <a:t>What Happens </a:t>
            </a:r>
            <a:br>
              <a:rPr lang="en-US" sz="4800" b="1" i="1" dirty="0" smtClean="0">
                <a:solidFill>
                  <a:schemeClr val="accent4">
                    <a:lumMod val="75000"/>
                  </a:schemeClr>
                </a:solidFill>
                <a:latin typeface="Comic Sans MS" panose="030F0702030302020204" pitchFamily="66" charset="0"/>
              </a:rPr>
            </a:br>
            <a:r>
              <a:rPr lang="en-US" sz="4800" b="1" i="1" dirty="0" smtClean="0">
                <a:solidFill>
                  <a:schemeClr val="accent4">
                    <a:lumMod val="75000"/>
                  </a:schemeClr>
                </a:solidFill>
                <a:latin typeface="Comic Sans MS" panose="030F0702030302020204" pitchFamily="66" charset="0"/>
              </a:rPr>
              <a:t>When Flow Occurs?</a:t>
            </a:r>
            <a:endParaRPr lang="en-US" sz="4800" b="1" i="1" dirty="0">
              <a:solidFill>
                <a:schemeClr val="accent4">
                  <a:lumMod val="75000"/>
                </a:schemeClr>
              </a:solidFill>
              <a:latin typeface="Comic Sans MS" panose="030F0702030302020204" pitchFamily="66" charset="0"/>
            </a:endParaRPr>
          </a:p>
        </p:txBody>
      </p:sp>
      <p:sp>
        <p:nvSpPr>
          <p:cNvPr id="3" name="Content Placeholder 2"/>
          <p:cNvSpPr>
            <a:spLocks noGrp="1"/>
          </p:cNvSpPr>
          <p:nvPr>
            <p:ph idx="1"/>
          </p:nvPr>
        </p:nvSpPr>
        <p:spPr>
          <a:xfrm>
            <a:off x="533400" y="1600200"/>
            <a:ext cx="8229600" cy="4525963"/>
          </a:xfrm>
        </p:spPr>
        <p:txBody>
          <a:bodyPr numCol="1">
            <a:normAutofit lnSpcReduction="10000"/>
          </a:bodyPr>
          <a:lstStyle/>
          <a:p>
            <a:pPr marL="0" indent="0">
              <a:lnSpc>
                <a:spcPct val="150000"/>
              </a:lnSpc>
              <a:buNone/>
            </a:pPr>
            <a:r>
              <a:rPr lang="en-US" sz="3600" i="1" dirty="0" smtClean="0">
                <a:solidFill>
                  <a:schemeClr val="accent4">
                    <a:lumMod val="75000"/>
                  </a:schemeClr>
                </a:solidFill>
                <a:latin typeface="Comic Sans MS" panose="030F0702030302020204" pitchFamily="66" charset="0"/>
              </a:rPr>
              <a:t>Our </a:t>
            </a:r>
            <a:r>
              <a:rPr lang="en-US" sz="3600" i="1" dirty="0">
                <a:solidFill>
                  <a:schemeClr val="accent4">
                    <a:lumMod val="75000"/>
                  </a:schemeClr>
                </a:solidFill>
                <a:latin typeface="Comic Sans MS" panose="030F0702030302020204" pitchFamily="66" charset="0"/>
              </a:rPr>
              <a:t>worries and concerns </a:t>
            </a:r>
            <a:r>
              <a:rPr lang="en-US" sz="3600" i="1" dirty="0" smtClean="0">
                <a:solidFill>
                  <a:schemeClr val="accent4">
                    <a:lumMod val="75000"/>
                  </a:schemeClr>
                </a:solidFill>
                <a:latin typeface="Comic Sans MS" panose="030F0702030302020204" pitchFamily="66" charset="0"/>
              </a:rPr>
              <a:t>disappear </a:t>
            </a:r>
            <a:endParaRPr lang="en-US" sz="3600" i="1" dirty="0">
              <a:solidFill>
                <a:schemeClr val="accent4">
                  <a:lumMod val="75000"/>
                </a:schemeClr>
              </a:solidFill>
              <a:latin typeface="Comic Sans MS" panose="030F0702030302020204" pitchFamily="66" charset="0"/>
            </a:endParaRPr>
          </a:p>
          <a:p>
            <a:pPr marL="0" indent="0">
              <a:lnSpc>
                <a:spcPct val="150000"/>
              </a:lnSpc>
              <a:buNone/>
            </a:pPr>
            <a:r>
              <a:rPr lang="en-US" sz="3600" i="1" dirty="0" smtClean="0">
                <a:solidFill>
                  <a:schemeClr val="accent4">
                    <a:lumMod val="75000"/>
                  </a:schemeClr>
                </a:solidFill>
                <a:latin typeface="Comic Sans MS" panose="030F0702030302020204" pitchFamily="66" charset="0"/>
              </a:rPr>
              <a:t>We lose track of time, pain, sadness... </a:t>
            </a:r>
          </a:p>
          <a:p>
            <a:pPr marL="0" indent="0">
              <a:lnSpc>
                <a:spcPct val="150000"/>
              </a:lnSpc>
              <a:buNone/>
            </a:pPr>
            <a:r>
              <a:rPr lang="en-US" sz="3600" i="1" dirty="0" smtClean="0">
                <a:solidFill>
                  <a:schemeClr val="accent4">
                    <a:lumMod val="75000"/>
                  </a:schemeClr>
                </a:solidFill>
                <a:latin typeface="Comic Sans MS" panose="030F0702030302020204" pitchFamily="66" charset="0"/>
              </a:rPr>
              <a:t>A loss of self-consciousness</a:t>
            </a:r>
            <a:endParaRPr lang="en-US" sz="3600" i="1" dirty="0">
              <a:solidFill>
                <a:schemeClr val="accent4">
                  <a:lumMod val="75000"/>
                </a:schemeClr>
              </a:solidFill>
              <a:latin typeface="Comic Sans MS" panose="030F0702030302020204" pitchFamily="66" charset="0"/>
            </a:endParaRPr>
          </a:p>
          <a:p>
            <a:pPr marL="0" indent="0">
              <a:lnSpc>
                <a:spcPct val="150000"/>
              </a:lnSpc>
              <a:buNone/>
            </a:pPr>
            <a:r>
              <a:rPr lang="en-US" sz="3600" i="1" dirty="0" smtClean="0">
                <a:solidFill>
                  <a:schemeClr val="accent4">
                    <a:lumMod val="75000"/>
                  </a:schemeClr>
                </a:solidFill>
                <a:latin typeface="Comic Sans MS" panose="030F0702030302020204" pitchFamily="66" charset="0"/>
              </a:rPr>
              <a:t>Receive direct &amp; immediate </a:t>
            </a:r>
            <a:r>
              <a:rPr lang="en-US" sz="3600" i="1" dirty="0">
                <a:solidFill>
                  <a:schemeClr val="accent4">
                    <a:lumMod val="75000"/>
                  </a:schemeClr>
                </a:solidFill>
                <a:latin typeface="Comic Sans MS" panose="030F0702030302020204" pitchFamily="66" charset="0"/>
              </a:rPr>
              <a:t>f</a:t>
            </a:r>
            <a:r>
              <a:rPr lang="en-US" sz="3600" i="1" dirty="0" smtClean="0">
                <a:solidFill>
                  <a:schemeClr val="accent4">
                    <a:lumMod val="75000"/>
                  </a:schemeClr>
                </a:solidFill>
                <a:latin typeface="Comic Sans MS" panose="030F0702030302020204" pitchFamily="66" charset="0"/>
              </a:rPr>
              <a:t>eedback</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77670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numCol="1">
            <a:normAutofit fontScale="92500" lnSpcReduction="10000"/>
          </a:bodyPr>
          <a:lstStyle/>
          <a:p>
            <a:pPr marL="0" indent="0">
              <a:lnSpc>
                <a:spcPct val="120000"/>
              </a:lnSpc>
              <a:buNone/>
            </a:pPr>
            <a:r>
              <a:rPr lang="en-US" sz="3600" i="1" dirty="0">
                <a:solidFill>
                  <a:schemeClr val="accent4">
                    <a:lumMod val="75000"/>
                  </a:schemeClr>
                </a:solidFill>
                <a:latin typeface="Comic Sans MS" panose="030F0702030302020204" pitchFamily="66" charset="0"/>
              </a:rPr>
              <a:t>Challenging activity, requiring </a:t>
            </a:r>
            <a:r>
              <a:rPr lang="en-US" sz="3600" i="1" dirty="0" smtClean="0">
                <a:solidFill>
                  <a:schemeClr val="accent4">
                    <a:lumMod val="75000"/>
                  </a:schemeClr>
                </a:solidFill>
                <a:latin typeface="Comic Sans MS" panose="030F0702030302020204" pitchFamily="66" charset="0"/>
              </a:rPr>
              <a:t>skill</a:t>
            </a:r>
          </a:p>
          <a:p>
            <a:pPr marL="0" indent="0">
              <a:lnSpc>
                <a:spcPct val="120000"/>
              </a:lnSpc>
              <a:buNone/>
            </a:pPr>
            <a:r>
              <a:rPr lang="en-US" sz="3600" i="1" dirty="0">
                <a:solidFill>
                  <a:schemeClr val="accent4">
                    <a:lumMod val="75000"/>
                  </a:schemeClr>
                </a:solidFill>
                <a:latin typeface="Comic Sans MS" panose="030F0702030302020204" pitchFamily="66" charset="0"/>
              </a:rPr>
              <a:t>	</a:t>
            </a:r>
            <a:r>
              <a:rPr lang="en-US" sz="3600" i="1" dirty="0" smtClean="0">
                <a:solidFill>
                  <a:schemeClr val="accent4">
                    <a:lumMod val="75000"/>
                  </a:schemeClr>
                </a:solidFill>
                <a:latin typeface="Comic Sans MS" panose="030F0702030302020204" pitchFamily="66" charset="0"/>
              </a:rPr>
              <a:t>(but not too challenging)</a:t>
            </a:r>
            <a:endParaRPr lang="en-US" sz="3600" i="1" dirty="0">
              <a:solidFill>
                <a:schemeClr val="accent4">
                  <a:lumMod val="75000"/>
                </a:schemeClr>
              </a:solidFill>
              <a:latin typeface="Comic Sans MS" panose="030F0702030302020204" pitchFamily="66" charset="0"/>
            </a:endParaRPr>
          </a:p>
          <a:p>
            <a:pPr marL="0" indent="0">
              <a:lnSpc>
                <a:spcPct val="150000"/>
              </a:lnSpc>
              <a:buNone/>
            </a:pPr>
            <a:r>
              <a:rPr lang="en-US" sz="3600" i="1" dirty="0">
                <a:solidFill>
                  <a:schemeClr val="accent4">
                    <a:lumMod val="75000"/>
                  </a:schemeClr>
                </a:solidFill>
                <a:latin typeface="Comic Sans MS" panose="030F0702030302020204" pitchFamily="66" charset="0"/>
              </a:rPr>
              <a:t>Merging of Action &amp; Awareness</a:t>
            </a:r>
          </a:p>
          <a:p>
            <a:pPr marL="0" indent="0">
              <a:lnSpc>
                <a:spcPct val="150000"/>
              </a:lnSpc>
              <a:buNone/>
            </a:pPr>
            <a:r>
              <a:rPr lang="en-US" sz="3600" i="1" dirty="0">
                <a:solidFill>
                  <a:schemeClr val="accent4">
                    <a:lumMod val="75000"/>
                  </a:schemeClr>
                </a:solidFill>
                <a:latin typeface="Comic Sans MS" panose="030F0702030302020204" pitchFamily="66" charset="0"/>
              </a:rPr>
              <a:t>Concentration on the task at </a:t>
            </a:r>
            <a:r>
              <a:rPr lang="en-US" sz="3600" i="1" dirty="0" smtClean="0">
                <a:solidFill>
                  <a:schemeClr val="accent4">
                    <a:lumMod val="75000"/>
                  </a:schemeClr>
                </a:solidFill>
                <a:latin typeface="Comic Sans MS" panose="030F0702030302020204" pitchFamily="66" charset="0"/>
              </a:rPr>
              <a:t>hand</a:t>
            </a:r>
          </a:p>
          <a:p>
            <a:pPr marL="0" indent="0">
              <a:lnSpc>
                <a:spcPct val="150000"/>
              </a:lnSpc>
              <a:buNone/>
            </a:pPr>
            <a:endParaRPr lang="en-US" sz="3600" i="1" dirty="0">
              <a:solidFill>
                <a:schemeClr val="accent4">
                  <a:lumMod val="75000"/>
                </a:schemeClr>
              </a:solidFill>
              <a:latin typeface="Comic Sans MS" panose="030F0702030302020204" pitchFamily="66" charset="0"/>
            </a:endParaRPr>
          </a:p>
          <a:p>
            <a:pPr marL="0" indent="0">
              <a:buNone/>
            </a:pPr>
            <a:r>
              <a:rPr lang="en-US" sz="3400" i="1" dirty="0" smtClean="0">
                <a:solidFill>
                  <a:schemeClr val="accent4">
                    <a:lumMod val="75000"/>
                  </a:schemeClr>
                </a:solidFill>
                <a:latin typeface="Comic Sans MS" panose="030F0702030302020204" pitchFamily="66" charset="0"/>
              </a:rPr>
              <a:t>* Not </a:t>
            </a:r>
            <a:r>
              <a:rPr lang="en-US" sz="3400" i="1" dirty="0">
                <a:solidFill>
                  <a:schemeClr val="accent4">
                    <a:lumMod val="75000"/>
                  </a:schemeClr>
                </a:solidFill>
                <a:latin typeface="Comic Sans MS" panose="030F0702030302020204" pitchFamily="66" charset="0"/>
              </a:rPr>
              <a:t>all of these components need to be present together for Flow to be experienced.</a:t>
            </a:r>
          </a:p>
          <a:p>
            <a:pPr marL="0" indent="0">
              <a:lnSpc>
                <a:spcPct val="150000"/>
              </a:lnSpc>
              <a:buNone/>
            </a:pPr>
            <a:endParaRPr lang="en-US" sz="3600" dirty="0"/>
          </a:p>
        </p:txBody>
      </p:sp>
    </p:spTree>
    <p:extLst>
      <p:ext uri="{BB962C8B-B14F-4D97-AF65-F5344CB8AC3E}">
        <p14:creationId xmlns:p14="http://schemas.microsoft.com/office/powerpoint/2010/main" val="224326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diamond(in)">
                                      <p:cBhvr>
                                        <p:cTn id="3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229600" cy="2971800"/>
          </a:xfrm>
        </p:spPr>
        <p:txBody>
          <a:bodyPr numCol="1">
            <a:noAutofit/>
          </a:bodyPr>
          <a:lstStyle/>
          <a:p>
            <a:r>
              <a:rPr lang="en-US" sz="8000" i="1" dirty="0" smtClean="0">
                <a:solidFill>
                  <a:srgbClr val="003399"/>
                </a:solidFill>
                <a:latin typeface="Footlight MT Light" panose="0204060206030A020304" pitchFamily="18" charset="0"/>
              </a:rPr>
              <a:t>Choosing Recreation</a:t>
            </a:r>
            <a:endParaRPr lang="en-US" sz="8000" i="1" dirty="0">
              <a:solidFill>
                <a:srgbClr val="003399"/>
              </a:solidFill>
              <a:latin typeface="Footlight MT Light" panose="0204060206030A020304" pitchFamily="18" charset="0"/>
            </a:endParaRPr>
          </a:p>
        </p:txBody>
      </p:sp>
      <p:pic>
        <p:nvPicPr>
          <p:cNvPr id="6146" name="Picture 2" descr="C:\Users\mkaslovsky\AppData\Local\Microsoft\Windows\Temporary Internet Files\Content.IE5\G84S525B\MC90043527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3556000" y="4038600"/>
            <a:ext cx="203200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8709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1"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750"/>
                                        <p:tgtEl>
                                          <p:spTgt spid="2"/>
                                        </p:tgtEl>
                                      </p:cBhvr>
                                    </p:animEffect>
                                  </p:childTnLst>
                                </p:cTn>
                              </p:par>
                              <p:par>
                                <p:cTn id="8" presetID="8" presetClass="entr" presetSubtype="16" fill="hold" nodeType="withEffect">
                                  <p:stCondLst>
                                    <p:cond delay="0"/>
                                  </p:stCondLst>
                                  <p:childTnLst>
                                    <p:set>
                                      <p:cBhvr>
                                        <p:cTn id="9" dur="1" fill="hold">
                                          <p:stCondLst>
                                            <p:cond delay="0"/>
                                          </p:stCondLst>
                                        </p:cTn>
                                        <p:tgtEl>
                                          <p:spTgt spid="6146"/>
                                        </p:tgtEl>
                                        <p:attrNameLst>
                                          <p:attrName>style.visibility</p:attrName>
                                        </p:attrNameLst>
                                      </p:cBhvr>
                                      <p:to>
                                        <p:strVal val="visible"/>
                                      </p:to>
                                    </p:set>
                                    <p:animEffect transition="in" filter="diamond(in)">
                                      <p:cBhvr>
                                        <p:cTn id="10" dur="75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854837"/>
            <a:ext cx="6477000" cy="2574163"/>
          </a:xfrm>
        </p:spPr>
        <p:txBody>
          <a:bodyPr numCol="1">
            <a:normAutofit/>
          </a:bodyPr>
          <a:lstStyle/>
          <a:p>
            <a:pPr marL="0" indent="0" algn="ctr">
              <a:spcBef>
                <a:spcPts val="600"/>
              </a:spcBef>
              <a:buNone/>
            </a:pPr>
            <a:r>
              <a:rPr lang="en-US" sz="6000" i="1" dirty="0" smtClean="0">
                <a:solidFill>
                  <a:srgbClr val="003399"/>
                </a:solidFill>
                <a:latin typeface="Footlight MT Light"/>
              </a:rPr>
              <a:t>The Right Time for the Right</a:t>
            </a:r>
            <a:r>
              <a:rPr sz="6000" i="1" dirty="0" smtClean="0">
                <a:solidFill>
                  <a:srgbClr val="003399"/>
                </a:solidFill>
                <a:latin typeface="Footlight MT Light"/>
              </a:rPr>
              <a:t> </a:t>
            </a:r>
            <a:r>
              <a:rPr sz="6000" i="1" dirty="0">
                <a:solidFill>
                  <a:srgbClr val="003399"/>
                </a:solidFill>
                <a:latin typeface="Footlight MT Light"/>
              </a:rPr>
              <a:t>Goal:</a:t>
            </a:r>
          </a:p>
          <a:p>
            <a:pPr marL="0" indent="0">
              <a:buNone/>
            </a:pPr>
            <a:endParaRPr lang="en-US" dirty="0"/>
          </a:p>
        </p:txBody>
      </p:sp>
      <p:sp>
        <p:nvSpPr>
          <p:cNvPr id="2" name="TextBox 1"/>
          <p:cNvSpPr txBox="1"/>
          <p:nvPr/>
        </p:nvSpPr>
        <p:spPr>
          <a:xfrm>
            <a:off x="609600" y="3276600"/>
            <a:ext cx="7543800" cy="2554545"/>
          </a:xfrm>
          <a:prstGeom prst="rect">
            <a:avLst/>
          </a:prstGeom>
          <a:noFill/>
        </p:spPr>
        <p:txBody>
          <a:bodyPr wrap="square" rtlCol="0">
            <a:spAutoFit/>
          </a:bodyPr>
          <a:lstStyle/>
          <a:p>
            <a:r>
              <a:rPr lang="en-US" sz="4000" i="1" dirty="0" smtClean="0">
                <a:solidFill>
                  <a:srgbClr val="003399"/>
                </a:solidFill>
                <a:latin typeface="Footlight MT Light" panose="0204060206030A020304" pitchFamily="18" charset="0"/>
              </a:rPr>
              <a:t>Is this a good time to teaching </a:t>
            </a:r>
            <a:r>
              <a:rPr lang="en-US" sz="4000" i="1" dirty="0">
                <a:solidFill>
                  <a:srgbClr val="003399"/>
                </a:solidFill>
                <a:latin typeface="Footlight MT Light" panose="0204060206030A020304" pitchFamily="18" charset="0"/>
              </a:rPr>
              <a:t>a </a:t>
            </a:r>
            <a:r>
              <a:rPr lang="en-US" sz="4000" i="1" dirty="0" smtClean="0">
                <a:solidFill>
                  <a:srgbClr val="003399"/>
                </a:solidFill>
                <a:latin typeface="Footlight MT Light" panose="0204060206030A020304" pitchFamily="18" charset="0"/>
              </a:rPr>
              <a:t>leisure skill ?</a:t>
            </a:r>
          </a:p>
          <a:p>
            <a:endParaRPr lang="en-US" sz="4000" i="1" dirty="0" smtClean="0">
              <a:solidFill>
                <a:srgbClr val="003399"/>
              </a:solidFill>
              <a:latin typeface="Footlight MT Light" panose="0204060206030A020304" pitchFamily="18" charset="0"/>
            </a:endParaRPr>
          </a:p>
          <a:p>
            <a:r>
              <a:rPr lang="en-US" sz="4000" i="1" dirty="0" smtClean="0">
                <a:solidFill>
                  <a:srgbClr val="003399"/>
                </a:solidFill>
                <a:latin typeface="Footlight MT Light" panose="0204060206030A020304" pitchFamily="18" charset="0"/>
              </a:rPr>
              <a:t>Should this be simply leisure time?</a:t>
            </a:r>
            <a:endParaRPr lang="en-US" sz="4000" i="1" dirty="0">
              <a:solidFill>
                <a:srgbClr val="003399"/>
              </a:solidFill>
              <a:latin typeface="Footlight MT Light" panose="0204060206030A020304" pitchFamily="18" charset="0"/>
            </a:endParaRPr>
          </a:p>
        </p:txBody>
      </p:sp>
    </p:spTree>
    <p:extLst>
      <p:ext uri="{BB962C8B-B14F-4D97-AF65-F5344CB8AC3E}">
        <p14:creationId xmlns:p14="http://schemas.microsoft.com/office/powerpoint/2010/main" val="188283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heckerboard(across)">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heckerboard(across)">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143000"/>
          </a:xfrm>
        </p:spPr>
        <p:txBody>
          <a:bodyPr numCol="1">
            <a:noAutofit/>
          </a:bodyPr>
          <a:lstStyle/>
          <a:p>
            <a:pPr algn="l"/>
            <a:r>
              <a:rPr lang="en-US" sz="4000" b="1" i="1" dirty="0" smtClean="0">
                <a:solidFill>
                  <a:srgbClr val="003399"/>
                </a:solidFill>
                <a:latin typeface="Footlight MT Light" panose="0204060206030A020304" pitchFamily="18" charset="0"/>
              </a:rPr>
              <a:t>Choose a Goal or Goals Deliberately</a:t>
            </a:r>
            <a:endParaRPr lang="en-US" sz="4000" b="1" i="1" dirty="0">
              <a:solidFill>
                <a:srgbClr val="003399"/>
              </a:solidFill>
              <a:latin typeface="Footlight MT Light" panose="0204060206030A020304" pitchFamily="18" charset="0"/>
            </a:endParaRPr>
          </a:p>
        </p:txBody>
      </p:sp>
      <p:sp>
        <p:nvSpPr>
          <p:cNvPr id="3" name="Content Placeholder 2"/>
          <p:cNvSpPr>
            <a:spLocks noGrp="1"/>
          </p:cNvSpPr>
          <p:nvPr>
            <p:ph idx="1"/>
          </p:nvPr>
        </p:nvSpPr>
        <p:spPr/>
        <p:txBody>
          <a:bodyPr numCol="1">
            <a:normAutofit/>
          </a:bodyPr>
          <a:lstStyle/>
          <a:p>
            <a:pPr marL="0" indent="0" algn="ctr">
              <a:lnSpc>
                <a:spcPct val="150000"/>
              </a:lnSpc>
              <a:buNone/>
            </a:pPr>
            <a:r>
              <a:rPr lang="en-US" sz="3000" i="1" dirty="0">
                <a:solidFill>
                  <a:srgbClr val="003399"/>
                </a:solidFill>
                <a:latin typeface="Footlight MT Light" panose="0204060206030A020304" pitchFamily="18" charset="0"/>
                <a:cs typeface="Estrangelo Edessa" panose="03080600000000000000" pitchFamily="66" charset="0"/>
              </a:rPr>
              <a:t>Pleasure Providing</a:t>
            </a:r>
          </a:p>
          <a:p>
            <a:pPr marL="0" indent="0" algn="ctr">
              <a:lnSpc>
                <a:spcPct val="150000"/>
              </a:lnSpc>
              <a:buNone/>
            </a:pPr>
            <a:r>
              <a:rPr lang="en-US" sz="3000" i="1" dirty="0">
                <a:solidFill>
                  <a:srgbClr val="003399"/>
                </a:solidFill>
                <a:latin typeface="Footlight MT Light" panose="0204060206030A020304" pitchFamily="18" charset="0"/>
                <a:cs typeface="Estrangelo Edessa" panose="03080600000000000000" pitchFamily="66" charset="0"/>
              </a:rPr>
              <a:t>Interaction generating</a:t>
            </a:r>
          </a:p>
          <a:p>
            <a:pPr marL="0" indent="0" algn="ctr">
              <a:lnSpc>
                <a:spcPct val="150000"/>
              </a:lnSpc>
              <a:buNone/>
            </a:pPr>
            <a:r>
              <a:rPr lang="en-US" sz="3000" i="1" dirty="0" smtClean="0">
                <a:solidFill>
                  <a:srgbClr val="003399"/>
                </a:solidFill>
                <a:latin typeface="Footlight MT Light" panose="0204060206030A020304" pitchFamily="18" charset="0"/>
                <a:cs typeface="Estrangelo Edessa" panose="03080600000000000000" pitchFamily="66" charset="0"/>
              </a:rPr>
              <a:t>Educational</a:t>
            </a:r>
            <a:endParaRPr lang="en-US" sz="3000" i="1" dirty="0">
              <a:solidFill>
                <a:srgbClr val="003399"/>
              </a:solidFill>
              <a:latin typeface="Footlight MT Light" panose="0204060206030A020304" pitchFamily="18" charset="0"/>
              <a:cs typeface="Estrangelo Edessa" panose="03080600000000000000" pitchFamily="66" charset="0"/>
            </a:endParaRPr>
          </a:p>
          <a:p>
            <a:pPr marL="0" indent="0" algn="ctr">
              <a:lnSpc>
                <a:spcPct val="150000"/>
              </a:lnSpc>
              <a:buNone/>
            </a:pPr>
            <a:r>
              <a:rPr lang="en-US" sz="3000" i="1" dirty="0">
                <a:solidFill>
                  <a:srgbClr val="003399"/>
                </a:solidFill>
                <a:latin typeface="Footlight MT Light" panose="0204060206030A020304" pitchFamily="18" charset="0"/>
                <a:cs typeface="Estrangelo Edessa" panose="03080600000000000000" pitchFamily="66" charset="0"/>
              </a:rPr>
              <a:t>Providing relaxation (stress relief)</a:t>
            </a:r>
          </a:p>
          <a:p>
            <a:pPr marL="0" indent="0" algn="ctr">
              <a:lnSpc>
                <a:spcPct val="150000"/>
              </a:lnSpc>
              <a:buNone/>
            </a:pPr>
            <a:r>
              <a:rPr lang="en-US" sz="3000" i="1" dirty="0">
                <a:solidFill>
                  <a:srgbClr val="003399"/>
                </a:solidFill>
                <a:latin typeface="Footlight MT Light" panose="0204060206030A020304" pitchFamily="18" charset="0"/>
                <a:cs typeface="Estrangelo Edessa" panose="03080600000000000000" pitchFamily="66" charset="0"/>
              </a:rPr>
              <a:t>Protective Rehearsing</a:t>
            </a:r>
          </a:p>
          <a:p>
            <a:pPr marL="0" indent="0">
              <a:buNone/>
            </a:pPr>
            <a:endParaRPr lang="en-US" dirty="0"/>
          </a:p>
        </p:txBody>
      </p:sp>
    </p:spTree>
    <p:extLst>
      <p:ext uri="{BB962C8B-B14F-4D97-AF65-F5344CB8AC3E}">
        <p14:creationId xmlns:p14="http://schemas.microsoft.com/office/powerpoint/2010/main" val="125698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800600"/>
          </a:xfrm>
        </p:spPr>
        <p:txBody>
          <a:bodyPr numCol="1">
            <a:noAutofit/>
          </a:bodyPr>
          <a:lstStyle/>
          <a:p>
            <a:pPr marL="0" indent="0"/>
            <a:r>
              <a:rPr lang="en-US" sz="6000" i="1" dirty="0">
                <a:solidFill>
                  <a:srgbClr val="003399"/>
                </a:solidFill>
                <a:latin typeface="Footlight MT Light" panose="0204060206030A020304" pitchFamily="18" charset="0"/>
              </a:rPr>
              <a:t>Work is Play </a:t>
            </a:r>
            <a:r>
              <a:rPr lang="en-US" sz="6000" i="1" dirty="0" smtClean="0">
                <a:solidFill>
                  <a:srgbClr val="003399"/>
                </a:solidFill>
                <a:latin typeface="Footlight MT Light" panose="0204060206030A020304" pitchFamily="18" charset="0"/>
              </a:rPr>
              <a:t/>
            </a:r>
            <a:br>
              <a:rPr lang="en-US" sz="6000" i="1" dirty="0" smtClean="0">
                <a:solidFill>
                  <a:srgbClr val="003399"/>
                </a:solidFill>
                <a:latin typeface="Footlight MT Light" panose="0204060206030A020304" pitchFamily="18" charset="0"/>
              </a:rPr>
            </a:br>
            <a:r>
              <a:rPr lang="en-US" sz="6000" i="1" dirty="0" smtClean="0">
                <a:solidFill>
                  <a:srgbClr val="003399"/>
                </a:solidFill>
                <a:latin typeface="Footlight MT Light" panose="0204060206030A020304" pitchFamily="18" charset="0"/>
              </a:rPr>
              <a:t>&amp; Play </a:t>
            </a:r>
            <a:r>
              <a:rPr lang="en-US" sz="6000" i="1" dirty="0">
                <a:solidFill>
                  <a:srgbClr val="003399"/>
                </a:solidFill>
                <a:latin typeface="Footlight MT Light" panose="0204060206030A020304" pitchFamily="18" charset="0"/>
              </a:rPr>
              <a:t>is Work</a:t>
            </a:r>
            <a:br>
              <a:rPr lang="en-US" sz="6000" i="1" dirty="0">
                <a:solidFill>
                  <a:srgbClr val="003399"/>
                </a:solidFill>
                <a:latin typeface="Footlight MT Light" panose="0204060206030A020304" pitchFamily="18" charset="0"/>
              </a:rPr>
            </a:br>
            <a:endParaRPr lang="en-US" sz="6000" dirty="0">
              <a:solidFill>
                <a:srgbClr val="003399"/>
              </a:solidFill>
              <a:latin typeface="Footlight MT Light" panose="0204060206030A020304" pitchFamily="18" charset="0"/>
            </a:endParaRPr>
          </a:p>
        </p:txBody>
      </p:sp>
    </p:spTree>
    <p:extLst>
      <p:ext uri="{BB962C8B-B14F-4D97-AF65-F5344CB8AC3E}">
        <p14:creationId xmlns:p14="http://schemas.microsoft.com/office/powerpoint/2010/main" val="3714320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b="1" dirty="0" smtClean="0">
                <a:solidFill>
                  <a:schemeClr val="accent4">
                    <a:lumMod val="75000"/>
                  </a:schemeClr>
                </a:solidFill>
                <a:latin typeface="Estrangelo Edessa" panose="03080600000000000000" pitchFamily="66" charset="0"/>
                <a:cs typeface="Estrangelo Edessa" panose="03080600000000000000" pitchFamily="66" charset="0"/>
              </a:rPr>
              <a:t>Learning Objectives</a:t>
            </a:r>
            <a:endParaRPr lang="en-US" b="1" dirty="0">
              <a:solidFill>
                <a:schemeClr val="accent4">
                  <a:lumMod val="75000"/>
                </a:schemeClr>
              </a:solidFill>
              <a:latin typeface="Estrangelo Edessa" panose="03080600000000000000" pitchFamily="66" charset="0"/>
              <a:cs typeface="Estrangelo Edessa" panose="03080600000000000000" pitchFamily="66" charset="0"/>
            </a:endParaRPr>
          </a:p>
        </p:txBody>
      </p:sp>
      <p:sp>
        <p:nvSpPr>
          <p:cNvPr id="3" name="Content Placeholder 2"/>
          <p:cNvSpPr>
            <a:spLocks noGrp="1"/>
          </p:cNvSpPr>
          <p:nvPr>
            <p:ph idx="1"/>
          </p:nvPr>
        </p:nvSpPr>
        <p:spPr>
          <a:xfrm>
            <a:off x="457200" y="1447800"/>
            <a:ext cx="8229600" cy="4678363"/>
          </a:xfrm>
        </p:spPr>
        <p:txBody>
          <a:bodyPr numCol="1">
            <a:normAutofit/>
          </a:bodyPr>
          <a:lstStyle/>
          <a:p>
            <a:pPr marL="0" indent="0">
              <a:lnSpc>
                <a:spcPct val="150000"/>
              </a:lnSpc>
              <a:buNone/>
            </a:pPr>
            <a:r>
              <a:rPr lang="en-US" dirty="0" smtClean="0">
                <a:solidFill>
                  <a:schemeClr val="accent4">
                    <a:lumMod val="75000"/>
                  </a:schemeClr>
                </a:solidFill>
                <a:latin typeface="Estrangelo Edessa" panose="03080600000000000000" pitchFamily="66" charset="0"/>
                <a:cs typeface="Estrangelo Edessa" panose="03080600000000000000" pitchFamily="66" charset="0"/>
              </a:rPr>
              <a:t>You’ll learn:</a:t>
            </a:r>
          </a:p>
          <a:p>
            <a:pPr lvl="0"/>
            <a:r>
              <a:rPr lang="en-US" sz="3200" dirty="0" smtClean="0">
                <a:solidFill>
                  <a:srgbClr val="5F497A"/>
                </a:solidFill>
                <a:latin typeface="Estrangelo Edessa" panose="03080600000000000000" pitchFamily="66" charset="0"/>
                <a:cs typeface="Estrangelo Edessa" panose="03080600000000000000" pitchFamily="66" charset="0"/>
              </a:rPr>
              <a:t>Benefits &amp;</a:t>
            </a:r>
            <a:r>
              <a:rPr sz="3200" dirty="0" smtClean="0">
                <a:solidFill>
                  <a:srgbClr val="5F497A"/>
                </a:solidFill>
                <a:latin typeface="Estrangelo Edessa" panose="03080600000000000000" pitchFamily="66" charset="0"/>
                <a:cs typeface="Estrangelo Edessa" panose="03080600000000000000" pitchFamily="66" charset="0"/>
              </a:rPr>
              <a:t> </a:t>
            </a:r>
            <a:r>
              <a:rPr sz="3200" dirty="0">
                <a:solidFill>
                  <a:srgbClr val="5F497A"/>
                </a:solidFill>
                <a:latin typeface="Estrangelo Edessa" panose="03080600000000000000" pitchFamily="66" charset="0"/>
                <a:cs typeface="Estrangelo Edessa" panose="03080600000000000000" pitchFamily="66" charset="0"/>
              </a:rPr>
              <a:t>goals of recreation/leisure</a:t>
            </a:r>
          </a:p>
          <a:p>
            <a:pPr algn="l"/>
            <a:r>
              <a:rPr lang="en-US" dirty="0" smtClean="0">
                <a:solidFill>
                  <a:schemeClr val="accent4">
                    <a:lumMod val="75000"/>
                  </a:schemeClr>
                </a:solidFill>
                <a:latin typeface="Estrangelo Edessa" panose="03080600000000000000" pitchFamily="66" charset="0"/>
                <a:cs typeface="Estrangelo Edessa" panose="03080600000000000000" pitchFamily="66" charset="0"/>
              </a:rPr>
              <a:t>Brainstorming 101: important for finding potential activities </a:t>
            </a:r>
            <a:r>
              <a:rPr lang="en-US" dirty="0">
                <a:solidFill>
                  <a:schemeClr val="accent4">
                    <a:lumMod val="75000"/>
                  </a:schemeClr>
                </a:solidFill>
                <a:latin typeface="Estrangelo Edessa" panose="03080600000000000000" pitchFamily="66" charset="0"/>
                <a:cs typeface="Estrangelo Edessa" panose="03080600000000000000" pitchFamily="66" charset="0"/>
              </a:rPr>
              <a:t>in the community</a:t>
            </a:r>
          </a:p>
          <a:p>
            <a:pPr>
              <a:lnSpc>
                <a:spcPct val="150000"/>
              </a:lnSpc>
            </a:pPr>
            <a:r>
              <a:rPr lang="en-US" dirty="0" smtClean="0">
                <a:solidFill>
                  <a:schemeClr val="accent4">
                    <a:lumMod val="75000"/>
                  </a:schemeClr>
                </a:solidFill>
                <a:latin typeface="Estrangelo Edessa" panose="03080600000000000000" pitchFamily="66" charset="0"/>
                <a:cs typeface="Estrangelo Edessa" panose="03080600000000000000" pitchFamily="66" charset="0"/>
              </a:rPr>
              <a:t>Activity Analysis to help in planning adaptations</a:t>
            </a:r>
            <a:endParaRPr lang="en-US" dirty="0">
              <a:solidFill>
                <a:schemeClr val="accent4">
                  <a:lumMod val="75000"/>
                </a:schemeClr>
              </a:solidFill>
              <a:latin typeface="Estrangelo Edessa" panose="03080600000000000000" pitchFamily="66" charset="0"/>
              <a:cs typeface="Estrangelo Edessa" panose="03080600000000000000" pitchFamily="66" charset="0"/>
            </a:endParaRPr>
          </a:p>
          <a:p>
            <a:pPr>
              <a:lnSpc>
                <a:spcPct val="110000"/>
              </a:lnSpc>
            </a:pPr>
            <a:r>
              <a:rPr lang="en-US" dirty="0">
                <a:solidFill>
                  <a:schemeClr val="accent4">
                    <a:lumMod val="75000"/>
                  </a:schemeClr>
                </a:solidFill>
                <a:latin typeface="Estrangelo Edessa" panose="03080600000000000000" pitchFamily="66" charset="0"/>
                <a:cs typeface="Estrangelo Edessa" panose="03080600000000000000" pitchFamily="66" charset="0"/>
              </a:rPr>
              <a:t> </a:t>
            </a:r>
            <a:r>
              <a:rPr lang="en-US" dirty="0" smtClean="0">
                <a:solidFill>
                  <a:schemeClr val="accent4">
                    <a:lumMod val="75000"/>
                  </a:schemeClr>
                </a:solidFill>
                <a:latin typeface="Estrangelo Edessa" panose="03080600000000000000" pitchFamily="66" charset="0"/>
                <a:cs typeface="Estrangelo Edessa" panose="03080600000000000000" pitchFamily="66" charset="0"/>
              </a:rPr>
              <a:t>More about finding </a:t>
            </a:r>
            <a:r>
              <a:rPr lang="en-US" i="1" dirty="0">
                <a:solidFill>
                  <a:schemeClr val="accent4">
                    <a:lumMod val="75000"/>
                  </a:schemeClr>
                </a:solidFill>
                <a:latin typeface="Estrangelo Edessa" panose="03080600000000000000" pitchFamily="66" charset="0"/>
                <a:cs typeface="Estrangelo Edessa" panose="03080600000000000000" pitchFamily="66" charset="0"/>
              </a:rPr>
              <a:t>quality</a:t>
            </a:r>
            <a:r>
              <a:rPr lang="en-US" dirty="0">
                <a:solidFill>
                  <a:schemeClr val="accent4">
                    <a:lumMod val="75000"/>
                  </a:schemeClr>
                </a:solidFill>
                <a:latin typeface="Estrangelo Edessa" panose="03080600000000000000" pitchFamily="66" charset="0"/>
                <a:cs typeface="Estrangelo Edessa" panose="03080600000000000000" pitchFamily="66" charset="0"/>
              </a:rPr>
              <a:t> inclusive </a:t>
            </a:r>
            <a:r>
              <a:rPr lang="en-US" dirty="0" smtClean="0">
                <a:solidFill>
                  <a:schemeClr val="accent4">
                    <a:lumMod val="75000"/>
                  </a:schemeClr>
                </a:solidFill>
                <a:latin typeface="Estrangelo Edessa" panose="03080600000000000000" pitchFamily="66" charset="0"/>
                <a:cs typeface="Estrangelo Edessa" panose="03080600000000000000" pitchFamily="66" charset="0"/>
              </a:rPr>
              <a:t>programs</a:t>
            </a:r>
            <a:endParaRPr lang="en-US" dirty="0">
              <a:solidFill>
                <a:schemeClr val="accent4">
                  <a:lumMod val="75000"/>
                </a:schemeClr>
              </a:solidFill>
              <a:latin typeface="Estrangelo Edessa" panose="03080600000000000000" pitchFamily="66" charset="0"/>
              <a:cs typeface="Estrangelo Edessa" panose="03080600000000000000" pitchFamily="66" charset="0"/>
            </a:endParaRPr>
          </a:p>
          <a:p>
            <a:pPr marL="0" indent="0">
              <a:buNone/>
            </a:pPr>
            <a:endParaRPr lang="en-US" dirty="0"/>
          </a:p>
        </p:txBody>
      </p:sp>
    </p:spTree>
    <p:extLst>
      <p:ext uri="{BB962C8B-B14F-4D97-AF65-F5344CB8AC3E}">
        <p14:creationId xmlns:p14="http://schemas.microsoft.com/office/powerpoint/2010/main" val="1854021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numCol="1"/>
          <a:lstStyle/>
          <a:p>
            <a:pPr marL="0" indent="0">
              <a:buNone/>
            </a:pPr>
            <a:r>
              <a:rPr lang="en-US" sz="4400" dirty="0" smtClean="0">
                <a:solidFill>
                  <a:srgbClr val="003399"/>
                </a:solidFill>
                <a:latin typeface="Footlight MT Light"/>
              </a:rPr>
              <a:t>What do you like about it?</a:t>
            </a:r>
            <a:r>
              <a:rPr sz="4400" dirty="0" smtClean="0">
                <a:solidFill>
                  <a:srgbClr val="003399"/>
                </a:solidFill>
                <a:latin typeface="Footlight MT Light"/>
              </a:rPr>
              <a:t>...</a:t>
            </a:r>
            <a:endParaRPr sz="4400" dirty="0">
              <a:solidFill>
                <a:srgbClr val="003399"/>
              </a:solidFill>
              <a:latin typeface="Footlight MT Light"/>
            </a:endParaRPr>
          </a:p>
          <a:p>
            <a:pPr marL="0" indent="0" algn="l">
              <a:buNone/>
            </a:pPr>
            <a:r>
              <a:rPr lang="en-US" sz="4400" dirty="0" smtClean="0">
                <a:solidFill>
                  <a:srgbClr val="003399"/>
                </a:solidFill>
                <a:latin typeface="Footlight MT Light" panose="0204060206030A020304" pitchFamily="18" charset="0"/>
              </a:rPr>
              <a:t>Because it has music</a:t>
            </a:r>
          </a:p>
          <a:p>
            <a:pPr marL="0" indent="0">
              <a:buNone/>
            </a:pPr>
            <a:r>
              <a:rPr lang="en-US" sz="4400" dirty="0" smtClean="0">
                <a:solidFill>
                  <a:srgbClr val="003399"/>
                </a:solidFill>
                <a:latin typeface="Footlight MT Light" panose="0204060206030A020304" pitchFamily="18" charset="0"/>
              </a:rPr>
              <a:t>Because the other kids are doing it</a:t>
            </a:r>
          </a:p>
          <a:p>
            <a:pPr marL="0" indent="0">
              <a:buNone/>
            </a:pPr>
            <a:r>
              <a:rPr lang="en-US" sz="4400" dirty="0" smtClean="0">
                <a:solidFill>
                  <a:srgbClr val="003399"/>
                </a:solidFill>
                <a:latin typeface="Footlight MT Light" panose="0204060206030A020304" pitchFamily="18" charset="0"/>
              </a:rPr>
              <a:t>Because I feel like an expert</a:t>
            </a:r>
          </a:p>
          <a:p>
            <a:pPr marL="0" indent="0">
              <a:buNone/>
            </a:pPr>
            <a:r>
              <a:rPr lang="en-US" sz="4400" dirty="0" smtClean="0">
                <a:solidFill>
                  <a:srgbClr val="003399"/>
                </a:solidFill>
                <a:latin typeface="Footlight MT Light" panose="0204060206030A020304" pitchFamily="18" charset="0"/>
              </a:rPr>
              <a:t>Because they serve pizza</a:t>
            </a:r>
          </a:p>
          <a:p>
            <a:pPr marL="0" indent="0">
              <a:buNone/>
            </a:pPr>
            <a:r>
              <a:rPr lang="en-US" sz="4400" dirty="0" smtClean="0">
                <a:solidFill>
                  <a:srgbClr val="003399"/>
                </a:solidFill>
                <a:latin typeface="Footlight MT Light" panose="0204060206030A020304" pitchFamily="18" charset="0"/>
              </a:rPr>
              <a:t>Because there are girls there</a:t>
            </a:r>
            <a:endParaRPr lang="en-US" dirty="0"/>
          </a:p>
        </p:txBody>
      </p:sp>
    </p:spTree>
    <p:extLst>
      <p:ext uri="{BB962C8B-B14F-4D97-AF65-F5344CB8AC3E}">
        <p14:creationId xmlns:p14="http://schemas.microsoft.com/office/powerpoint/2010/main" val="356367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numCol="1"/>
          <a:lstStyle/>
          <a:p>
            <a:pPr marL="0" indent="0" algn="ctr">
              <a:lnSpc>
                <a:spcPct val="200000"/>
              </a:lnSpc>
              <a:buNone/>
            </a:pPr>
            <a:r>
              <a:rPr lang="en-US" sz="4400" b="1" i="1" dirty="0" smtClean="0">
                <a:solidFill>
                  <a:srgbClr val="003399"/>
                </a:solidFill>
                <a:latin typeface="Footlight MT Light" panose="0204060206030A020304" pitchFamily="18" charset="0"/>
              </a:rPr>
              <a:t>Dancing</a:t>
            </a:r>
          </a:p>
          <a:p>
            <a:pPr marL="0" indent="0" algn="ctr">
              <a:lnSpc>
                <a:spcPct val="200000"/>
              </a:lnSpc>
              <a:buNone/>
            </a:pPr>
            <a:r>
              <a:rPr lang="en-US" sz="3700" b="1" i="1" dirty="0" smtClean="0">
                <a:solidFill>
                  <a:srgbClr val="003399"/>
                </a:solidFill>
                <a:latin typeface="Footlight MT Light" panose="0204060206030A020304" pitchFamily="18" charset="0"/>
              </a:rPr>
              <a:t>Learning to Dance</a:t>
            </a:r>
          </a:p>
          <a:p>
            <a:pPr marL="0" indent="0" algn="ctr">
              <a:lnSpc>
                <a:spcPct val="200000"/>
              </a:lnSpc>
              <a:buNone/>
            </a:pPr>
            <a:r>
              <a:rPr lang="en-US" sz="3700" b="1" i="1" dirty="0" smtClean="0">
                <a:solidFill>
                  <a:srgbClr val="003399"/>
                </a:solidFill>
                <a:latin typeface="Footlight MT Light" panose="0204060206030A020304" pitchFamily="18" charset="0"/>
              </a:rPr>
              <a:t>Exercise</a:t>
            </a:r>
          </a:p>
          <a:p>
            <a:pPr marL="0" indent="0" algn="ctr">
              <a:lnSpc>
                <a:spcPct val="200000"/>
              </a:lnSpc>
              <a:buNone/>
            </a:pPr>
            <a:r>
              <a:rPr lang="en-US" sz="3700" b="1" i="1" dirty="0" smtClean="0">
                <a:solidFill>
                  <a:srgbClr val="003399"/>
                </a:solidFill>
                <a:latin typeface="Footlight MT Light" panose="0204060206030A020304" pitchFamily="18" charset="0"/>
              </a:rPr>
              <a:t>Joy!</a:t>
            </a:r>
            <a:endParaRPr lang="en-US" sz="3700" b="1" i="1" dirty="0">
              <a:solidFill>
                <a:srgbClr val="003399"/>
              </a:solidFill>
              <a:latin typeface="Footlight MT Light" panose="0204060206030A020304" pitchFamily="18" charset="0"/>
            </a:endParaRPr>
          </a:p>
        </p:txBody>
      </p:sp>
      <p:pic>
        <p:nvPicPr>
          <p:cNvPr id="7170" name="Picture 2" descr="C:\Users\mkaslovsky\AppData\Local\Microsoft\Windows\Temporary Internet Files\Content.IE5\EEZLLDFP\MC90005737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6248400" y="4191000"/>
            <a:ext cx="1583741" cy="175839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mkaslovsky\AppData\Local\Microsoft\Windows\Temporary Internet Files\Content.IE5\EEZLLDFP\MC90005737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609600" y="1844248"/>
            <a:ext cx="1583741" cy="1758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3953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up)">
                                      <p:cBhvr>
                                        <p:cTn id="11" dur="500"/>
                                        <p:tgtEl>
                                          <p:spTgt spid="4"/>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7170"/>
                                        </p:tgtEl>
                                        <p:attrNameLst>
                                          <p:attrName>style.visibility</p:attrName>
                                        </p:attrNameLst>
                                      </p:cBhvr>
                                      <p:to>
                                        <p:strVal val="visible"/>
                                      </p:to>
                                    </p:set>
                                    <p:animEffect transition="in" filter="wipe(up)">
                                      <p:cBhvr>
                                        <p:cTn id="15" dur="500"/>
                                        <p:tgtEl>
                                          <p:spTgt spid="717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left)">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left)">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wipe(left)">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43000"/>
            <a:ext cx="7620000" cy="4419600"/>
          </a:xfrm>
        </p:spPr>
        <p:txBody>
          <a:bodyPr numCol="1">
            <a:normAutofit fontScale="55000" lnSpcReduction="20000"/>
          </a:bodyPr>
          <a:lstStyle/>
          <a:p>
            <a:pPr marL="0" indent="0">
              <a:lnSpc>
                <a:spcPct val="110000"/>
              </a:lnSpc>
              <a:buNone/>
            </a:pPr>
            <a:endParaRPr lang="en-US" sz="4000" b="1" i="1" dirty="0" smtClean="0">
              <a:solidFill>
                <a:srgbClr val="003399"/>
              </a:solidFill>
              <a:latin typeface="Footlight MT Light" panose="0204060206030A020304" pitchFamily="18" charset="0"/>
              <a:cs typeface="Estrangelo Edessa" panose="03080600000000000000" pitchFamily="66" charset="0"/>
            </a:endParaRPr>
          </a:p>
          <a:p>
            <a:pPr marL="0" indent="0">
              <a:lnSpc>
                <a:spcPct val="110000"/>
              </a:lnSpc>
              <a:buNone/>
            </a:pPr>
            <a:r>
              <a:rPr lang="en-US" sz="7600" b="1" i="1" dirty="0" smtClean="0">
                <a:solidFill>
                  <a:srgbClr val="003399"/>
                </a:solidFill>
                <a:latin typeface="Footlight MT Light" panose="0204060206030A020304" pitchFamily="18" charset="0"/>
                <a:cs typeface="Estrangelo Edessa" panose="03080600000000000000" pitchFamily="66" charset="0"/>
              </a:rPr>
              <a:t>Drama-</a:t>
            </a:r>
          </a:p>
          <a:p>
            <a:pPr marL="0" indent="0">
              <a:lnSpc>
                <a:spcPct val="110000"/>
              </a:lnSpc>
              <a:buNone/>
            </a:pPr>
            <a:r>
              <a:rPr lang="en-US" sz="7600" b="1" i="1" dirty="0">
                <a:solidFill>
                  <a:srgbClr val="003399"/>
                </a:solidFill>
                <a:latin typeface="Footlight MT Light" panose="0204060206030A020304" pitchFamily="18" charset="0"/>
                <a:cs typeface="Estrangelo Edessa" panose="03080600000000000000" pitchFamily="66" charset="0"/>
              </a:rPr>
              <a:t>	</a:t>
            </a:r>
            <a:r>
              <a:rPr lang="en-US" sz="7600" b="1" i="1" dirty="0" smtClean="0">
                <a:solidFill>
                  <a:srgbClr val="003399"/>
                </a:solidFill>
                <a:latin typeface="Footlight MT Light" panose="0204060206030A020304" pitchFamily="18" charset="0"/>
                <a:cs typeface="Estrangelo Edessa" panose="03080600000000000000" pitchFamily="66" charset="0"/>
              </a:rPr>
              <a:t>Pleasure </a:t>
            </a:r>
            <a:r>
              <a:rPr lang="en-US" sz="7600" b="1" i="1" dirty="0">
                <a:solidFill>
                  <a:srgbClr val="003399"/>
                </a:solidFill>
                <a:latin typeface="Footlight MT Light" panose="0204060206030A020304" pitchFamily="18" charset="0"/>
                <a:cs typeface="Estrangelo Edessa" panose="03080600000000000000" pitchFamily="66" charset="0"/>
              </a:rPr>
              <a:t>Providing </a:t>
            </a:r>
          </a:p>
          <a:p>
            <a:pPr marL="0" indent="0">
              <a:lnSpc>
                <a:spcPct val="110000"/>
              </a:lnSpc>
              <a:buNone/>
            </a:pPr>
            <a:endParaRPr lang="en-US" sz="1700" b="1" i="1" dirty="0" smtClean="0">
              <a:solidFill>
                <a:srgbClr val="003399"/>
              </a:solidFill>
              <a:latin typeface="Footlight MT Light" panose="0204060206030A020304" pitchFamily="18" charset="0"/>
              <a:cs typeface="Estrangelo Edessa" panose="03080600000000000000" pitchFamily="66" charset="0"/>
            </a:endParaRPr>
          </a:p>
          <a:p>
            <a:pPr marL="0" indent="0">
              <a:lnSpc>
                <a:spcPct val="110000"/>
              </a:lnSpc>
              <a:buNone/>
            </a:pPr>
            <a:r>
              <a:rPr lang="en-US" sz="7600" b="1" i="1" dirty="0">
                <a:solidFill>
                  <a:srgbClr val="003399"/>
                </a:solidFill>
                <a:latin typeface="Footlight MT Light" panose="0204060206030A020304" pitchFamily="18" charset="0"/>
                <a:cs typeface="Estrangelo Edessa" panose="03080600000000000000" pitchFamily="66" charset="0"/>
              </a:rPr>
              <a:t>	</a:t>
            </a:r>
            <a:r>
              <a:rPr lang="en-US" sz="7600" b="1" i="1" dirty="0" smtClean="0">
                <a:solidFill>
                  <a:srgbClr val="003399"/>
                </a:solidFill>
                <a:latin typeface="Footlight MT Light" panose="0204060206030A020304" pitchFamily="18" charset="0"/>
                <a:cs typeface="Estrangelo Edessa" panose="03080600000000000000" pitchFamily="66" charset="0"/>
              </a:rPr>
              <a:t>Protective Rehearsing</a:t>
            </a:r>
          </a:p>
          <a:p>
            <a:pPr marL="0" indent="0">
              <a:lnSpc>
                <a:spcPct val="110000"/>
              </a:lnSpc>
              <a:buNone/>
            </a:pPr>
            <a:endParaRPr lang="en-US" sz="4000" b="1" i="1" dirty="0">
              <a:solidFill>
                <a:srgbClr val="003399"/>
              </a:solidFill>
              <a:latin typeface="Footlight MT Light" panose="0204060206030A020304" pitchFamily="18" charset="0"/>
              <a:cs typeface="Estrangelo Edessa" panose="03080600000000000000" pitchFamily="66" charset="0"/>
            </a:endParaRPr>
          </a:p>
          <a:p>
            <a:pPr marL="0" indent="0">
              <a:lnSpc>
                <a:spcPct val="110000"/>
              </a:lnSpc>
              <a:buNone/>
            </a:pPr>
            <a:endParaRPr lang="en-US" sz="4000" b="1" i="1" dirty="0" smtClean="0">
              <a:solidFill>
                <a:srgbClr val="003399"/>
              </a:solidFill>
              <a:latin typeface="Footlight MT Light" panose="0204060206030A020304" pitchFamily="18" charset="0"/>
              <a:cs typeface="Estrangelo Edessa" panose="03080600000000000000" pitchFamily="66" charset="0"/>
            </a:endParaRPr>
          </a:p>
          <a:p>
            <a:pPr marL="0" indent="0">
              <a:lnSpc>
                <a:spcPct val="110000"/>
              </a:lnSpc>
              <a:buNone/>
            </a:pPr>
            <a:endParaRPr lang="en-US" i="1" dirty="0">
              <a:solidFill>
                <a:schemeClr val="accent4">
                  <a:lumMod val="75000"/>
                </a:schemeClr>
              </a:solidFill>
              <a:latin typeface="Comic Sans MS" panose="030F0702030302020204" pitchFamily="66" charset="0"/>
              <a:cs typeface="Estrangelo Edessa" panose="03080600000000000000" pitchFamily="66" charset="0"/>
            </a:endParaRPr>
          </a:p>
          <a:p>
            <a:pPr marL="0" indent="0">
              <a:lnSpc>
                <a:spcPct val="110000"/>
              </a:lnSpc>
              <a:buNone/>
            </a:pPr>
            <a:r>
              <a:rPr lang="en-US" i="1" dirty="0">
                <a:solidFill>
                  <a:schemeClr val="accent4">
                    <a:lumMod val="75000"/>
                  </a:schemeClr>
                </a:solidFill>
                <a:latin typeface="Comic Sans MS" panose="030F0702030302020204" pitchFamily="66" charset="0"/>
                <a:cs typeface="Estrangelo Edessa" panose="03080600000000000000" pitchFamily="66" charset="0"/>
              </a:rPr>
              <a:t>       </a:t>
            </a:r>
            <a:endParaRPr lang="en-US" dirty="0"/>
          </a:p>
        </p:txBody>
      </p:sp>
      <p:pic>
        <p:nvPicPr>
          <p:cNvPr id="3074" name="Picture 2" descr="C:\Users\mkaslovsky\AppData\Local\Microsoft\Windows\Temporary Internet Files\Content.IE5\G84S525B\MC90021714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5879717" y="4278782"/>
            <a:ext cx="1808559" cy="1652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985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074"/>
                                        </p:tgtEl>
                                        <p:attrNameLst>
                                          <p:attrName>style.visibility</p:attrName>
                                        </p:attrNameLst>
                                      </p:cBhvr>
                                      <p:to>
                                        <p:strVal val="visible"/>
                                      </p:to>
                                    </p:set>
                                    <p:animEffect transition="in" filter="checkerboard(across)">
                                      <p:cBhvr>
                                        <p:cTn id="15" dur="500"/>
                                        <p:tgtEl>
                                          <p:spTgt spid="307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down)">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95400"/>
          </a:xfrm>
        </p:spPr>
        <p:txBody>
          <a:bodyPr numCol="1">
            <a:normAutofit/>
          </a:bodyPr>
          <a:lstStyle/>
          <a:p>
            <a:r>
              <a:rPr lang="en-US" sz="6000" b="1" i="1" dirty="0" smtClean="0">
                <a:solidFill>
                  <a:srgbClr val="003399"/>
                </a:solidFill>
                <a:latin typeface="Footlight MT Light" panose="0204060206030A020304" pitchFamily="18" charset="0"/>
                <a:cs typeface="Estrangelo Edessa" panose="03080600000000000000" pitchFamily="66" charset="0"/>
              </a:rPr>
              <a:t>Interaction Generating</a:t>
            </a:r>
            <a:endParaRPr lang="en-US" sz="6000" b="1" i="1" dirty="0">
              <a:solidFill>
                <a:srgbClr val="003399"/>
              </a:solidFill>
              <a:latin typeface="Footlight MT Light" panose="0204060206030A020304" pitchFamily="18" charset="0"/>
            </a:endParaRPr>
          </a:p>
        </p:txBody>
      </p:sp>
      <p:sp>
        <p:nvSpPr>
          <p:cNvPr id="3" name="Content Placeholder 2"/>
          <p:cNvSpPr>
            <a:spLocks noGrp="1"/>
          </p:cNvSpPr>
          <p:nvPr>
            <p:ph idx="1"/>
          </p:nvPr>
        </p:nvSpPr>
        <p:spPr>
          <a:xfrm>
            <a:off x="533400" y="3886200"/>
            <a:ext cx="5943600" cy="2239963"/>
          </a:xfrm>
        </p:spPr>
        <p:txBody>
          <a:bodyPr numCol="1">
            <a:normAutofit lnSpcReduction="10000"/>
          </a:bodyPr>
          <a:lstStyle/>
          <a:p>
            <a:pPr marL="0" indent="0">
              <a:buNone/>
            </a:pPr>
            <a:endParaRPr/>
          </a:p>
          <a:p>
            <a:pPr marL="0" indent="0">
              <a:buNone/>
            </a:pPr>
            <a:r>
              <a:rPr lang="en-US" dirty="0">
                <a:solidFill>
                  <a:srgbClr val="003399"/>
                </a:solidFill>
                <a:latin typeface="Footlight MT Light" panose="0204060206030A020304" pitchFamily="18" charset="0"/>
              </a:rPr>
              <a:t>	</a:t>
            </a:r>
            <a:r>
              <a:rPr lang="en-US" dirty="0" smtClean="0">
                <a:solidFill>
                  <a:srgbClr val="003399"/>
                </a:solidFill>
                <a:latin typeface="Footlight MT Light" panose="0204060206030A020304" pitchFamily="18" charset="0"/>
              </a:rPr>
              <a:t>Helping in the Kitchen</a:t>
            </a:r>
          </a:p>
          <a:p>
            <a:pPr marL="0" indent="0">
              <a:buNone/>
            </a:pPr>
            <a:r>
              <a:rPr lang="en-US" dirty="0" smtClean="0">
                <a:solidFill>
                  <a:srgbClr val="003399"/>
                </a:solidFill>
                <a:latin typeface="Footlight MT Light" panose="0204060206030A020304" pitchFamily="18" charset="0"/>
              </a:rPr>
              <a:t>	Setting the Table</a:t>
            </a:r>
          </a:p>
          <a:p>
            <a:pPr marL="0" indent="0">
              <a:buNone/>
            </a:pPr>
            <a:r>
              <a:rPr lang="en-US" dirty="0" smtClean="0">
                <a:solidFill>
                  <a:srgbClr val="003399"/>
                </a:solidFill>
                <a:latin typeface="Footlight MT Light" panose="0204060206030A020304" pitchFamily="18" charset="0"/>
              </a:rPr>
              <a:t>	Refilling everyone’s drink</a:t>
            </a:r>
          </a:p>
          <a:p>
            <a:pPr marL="0" indent="0">
              <a:buNone/>
            </a:pPr>
            <a:endParaRPr lang="en-US" dirty="0" smtClean="0">
              <a:solidFill>
                <a:srgbClr val="003399"/>
              </a:solidFill>
            </a:endParaRPr>
          </a:p>
          <a:p>
            <a:pPr marL="0" indent="0">
              <a:buNone/>
            </a:pPr>
            <a:endParaRPr lang="en-US" dirty="0" smtClean="0">
              <a:solidFill>
                <a:srgbClr val="003399"/>
              </a:solidFill>
            </a:endParaRPr>
          </a:p>
        </p:txBody>
      </p:sp>
      <p:pic>
        <p:nvPicPr>
          <p:cNvPr id="4" name="Picture 2" descr="C:\Users\mkaslovsky\AppData\Local\Microsoft\Windows\Temporary Internet Files\Content.IE5\5KADLF5L\MC90007881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1752600" y="1828800"/>
            <a:ext cx="2065938" cy="1676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mkaslovsky\AppData\Local\Microsoft\Windows\Temporary Internet Files\Content.IE5\EEZLLDFP\MC90008970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a:xfrm>
            <a:off x="5943600" y="3200400"/>
            <a:ext cx="2330719" cy="19440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4229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8"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amond(in)">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ipe(down)">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8" presetClass="entr" presetSubtype="16"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diamond(in)">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wipe(down)">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wipe(down)">
                                      <p:cBhvr>
                                        <p:cTn id="31" dur="5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wipe(down)">
                                      <p:cBhvr>
                                        <p:cTn id="3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7696200" cy="5181600"/>
          </a:xfrm>
        </p:spPr>
        <p:txBody>
          <a:bodyPr numCol="1"/>
          <a:lstStyle/>
          <a:p>
            <a:pPr marL="0" indent="0">
              <a:buNone/>
            </a:pPr>
            <a:r>
              <a:rPr lang="en-US" sz="4000" dirty="0">
                <a:solidFill>
                  <a:srgbClr val="003399"/>
                </a:solidFill>
                <a:latin typeface="Footlight MT Light" panose="0204060206030A020304" pitchFamily="18" charset="0"/>
              </a:rPr>
              <a:t>T</a:t>
            </a:r>
            <a:r>
              <a:rPr lang="en-US" sz="4000" dirty="0" smtClean="0">
                <a:solidFill>
                  <a:srgbClr val="003399"/>
                </a:solidFill>
                <a:latin typeface="Footlight MT Light" panose="0204060206030A020304" pitchFamily="18" charset="0"/>
              </a:rPr>
              <a:t>end </a:t>
            </a:r>
            <a:r>
              <a:rPr lang="en-US" sz="4000" dirty="0">
                <a:solidFill>
                  <a:srgbClr val="003399"/>
                </a:solidFill>
                <a:latin typeface="Footlight MT Light" panose="0204060206030A020304" pitchFamily="18" charset="0"/>
              </a:rPr>
              <a:t>a </a:t>
            </a:r>
            <a:r>
              <a:rPr lang="en-US" sz="4000" dirty="0" smtClean="0">
                <a:solidFill>
                  <a:srgbClr val="003399"/>
                </a:solidFill>
                <a:latin typeface="Footlight MT Light" panose="0204060206030A020304" pitchFamily="18" charset="0"/>
              </a:rPr>
              <a:t>community garden</a:t>
            </a:r>
            <a:endParaRPr lang="en-US" sz="4000" dirty="0">
              <a:solidFill>
                <a:srgbClr val="003399"/>
              </a:solidFill>
              <a:latin typeface="Footlight MT Light" panose="0204060206030A020304" pitchFamily="18" charset="0"/>
            </a:endParaRPr>
          </a:p>
          <a:p>
            <a:pPr marL="0" indent="0">
              <a:buNone/>
            </a:pPr>
            <a:r>
              <a:rPr lang="en-US" sz="4000" dirty="0" smtClean="0">
                <a:solidFill>
                  <a:srgbClr val="003399"/>
                </a:solidFill>
                <a:latin typeface="Footlight MT Light" panose="0204060206030A020304" pitchFamily="18" charset="0"/>
              </a:rPr>
              <a:t>Working on a Habitat </a:t>
            </a:r>
            <a:r>
              <a:rPr lang="en-US" sz="4000" dirty="0">
                <a:solidFill>
                  <a:srgbClr val="003399"/>
                </a:solidFill>
                <a:latin typeface="Footlight MT Light" panose="0204060206030A020304" pitchFamily="18" charset="0"/>
              </a:rPr>
              <a:t>House</a:t>
            </a:r>
          </a:p>
          <a:p>
            <a:pPr marL="0" indent="0">
              <a:buNone/>
            </a:pPr>
            <a:r>
              <a:rPr lang="en-US" sz="4000" dirty="0" smtClean="0">
                <a:solidFill>
                  <a:srgbClr val="003399"/>
                </a:solidFill>
                <a:latin typeface="Footlight MT Light" panose="0204060206030A020304" pitchFamily="18" charset="0"/>
              </a:rPr>
              <a:t>Meet Ups</a:t>
            </a:r>
          </a:p>
          <a:p>
            <a:pPr marL="0" indent="0">
              <a:buNone/>
            </a:pPr>
            <a:r>
              <a:rPr lang="en-US" sz="4000" dirty="0" smtClean="0">
                <a:solidFill>
                  <a:srgbClr val="003399"/>
                </a:solidFill>
                <a:latin typeface="Footlight MT Light" panose="0204060206030A020304" pitchFamily="18" charset="0"/>
              </a:rPr>
              <a:t>	Group Hiking</a:t>
            </a:r>
          </a:p>
          <a:p>
            <a:pPr marL="0" indent="0">
              <a:buNone/>
            </a:pPr>
            <a:r>
              <a:rPr lang="en-US" sz="4000" dirty="0">
                <a:solidFill>
                  <a:srgbClr val="003399"/>
                </a:solidFill>
                <a:latin typeface="Footlight MT Light" panose="0204060206030A020304" pitchFamily="18" charset="0"/>
              </a:rPr>
              <a:t>	</a:t>
            </a:r>
            <a:r>
              <a:rPr lang="en-US" sz="4000" dirty="0" smtClean="0">
                <a:solidFill>
                  <a:srgbClr val="003399"/>
                </a:solidFill>
                <a:latin typeface="Footlight MT Light" panose="0204060206030A020304" pitchFamily="18" charset="0"/>
              </a:rPr>
              <a:t>Interest Groups</a:t>
            </a:r>
          </a:p>
          <a:p>
            <a:pPr marL="0" indent="0">
              <a:buNone/>
            </a:pPr>
            <a:r>
              <a:rPr lang="en-US" sz="4000" dirty="0">
                <a:solidFill>
                  <a:srgbClr val="003399"/>
                </a:solidFill>
                <a:latin typeface="Footlight MT Light" panose="0204060206030A020304" pitchFamily="18" charset="0"/>
              </a:rPr>
              <a:t>	</a:t>
            </a:r>
            <a:r>
              <a:rPr lang="en-US" sz="4000" dirty="0" smtClean="0">
                <a:solidFill>
                  <a:srgbClr val="003399"/>
                </a:solidFill>
                <a:latin typeface="Footlight MT Light" panose="0204060206030A020304" pitchFamily="18" charset="0"/>
              </a:rPr>
              <a:t>Stream Clean ups</a:t>
            </a:r>
            <a:endParaRPr lang="en-US" sz="4000" dirty="0">
              <a:solidFill>
                <a:srgbClr val="003399"/>
              </a:solidFill>
              <a:latin typeface="Footlight MT Light" panose="0204060206030A020304" pitchFamily="18" charset="0"/>
            </a:endParaRPr>
          </a:p>
          <a:p>
            <a:pPr marL="0" indent="0">
              <a:buNone/>
            </a:pPr>
            <a:endParaRPr lang="en-US" dirty="0">
              <a:solidFill>
                <a:srgbClr val="003399"/>
              </a:solidFill>
              <a:latin typeface="Footlight MT Light" panose="0204060206030A020304" pitchFamily="18" charset="0"/>
            </a:endParaRPr>
          </a:p>
          <a:p>
            <a:endParaRPr lang="en-US" dirty="0"/>
          </a:p>
        </p:txBody>
      </p:sp>
      <p:sp>
        <p:nvSpPr>
          <p:cNvPr id="7" name="TextBox 6"/>
          <p:cNvSpPr txBox="1"/>
          <p:nvPr/>
        </p:nvSpPr>
        <p:spPr>
          <a:xfrm>
            <a:off x="838200" y="685800"/>
            <a:ext cx="7315200" cy="707886"/>
          </a:xfrm>
          <a:prstGeom prst="rect">
            <a:avLst/>
          </a:prstGeom>
          <a:noFill/>
        </p:spPr>
        <p:txBody>
          <a:bodyPr wrap="square" numCol="1" rtlCol="0">
            <a:spAutoFit/>
          </a:bodyPr>
          <a:lstStyle/>
          <a:p>
            <a:pPr algn="ctr"/>
            <a:r>
              <a:rPr lang="en-US" sz="4000" b="1" dirty="0" smtClean="0">
                <a:solidFill>
                  <a:srgbClr val="003399"/>
                </a:solidFill>
                <a:latin typeface="Footlight MT Light" panose="0204060206030A020304" pitchFamily="18" charset="0"/>
              </a:rPr>
              <a:t>Activities That Can be Interaction Generating…</a:t>
            </a:r>
            <a:endParaRPr lang="en-US" sz="4000" b="1" dirty="0">
              <a:solidFill>
                <a:srgbClr val="003399"/>
              </a:solidFill>
              <a:latin typeface="Footlight MT Light" panose="0204060206030A020304" pitchFamily="18" charset="0"/>
            </a:endParaRPr>
          </a:p>
        </p:txBody>
      </p:sp>
    </p:spTree>
    <p:extLst>
      <p:ext uri="{BB962C8B-B14F-4D97-AF65-F5344CB8AC3E}">
        <p14:creationId xmlns:p14="http://schemas.microsoft.com/office/powerpoint/2010/main" val="2168005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numCol="1">
            <a:noAutofit/>
          </a:bodyPr>
          <a:lstStyle/>
          <a:p>
            <a:r>
              <a:rPr sz="6000" b="1" i="1" dirty="0">
                <a:solidFill>
                  <a:srgbClr val="003399"/>
                </a:solidFill>
                <a:latin typeface="Footlight MT Light" panose="0204060206030A020304" pitchFamily="18" charset="0"/>
              </a:rPr>
              <a:t>Finding an Activity </a:t>
            </a:r>
            <a:r>
              <a:rPr lang="en-US" sz="6000" b="1" i="1" dirty="0" smtClean="0">
                <a:solidFill>
                  <a:srgbClr val="003399"/>
                </a:solidFill>
                <a:latin typeface="Footlight MT Light" panose="0204060206030A020304" pitchFamily="18" charset="0"/>
              </a:rPr>
              <a:t/>
            </a:r>
            <a:br>
              <a:rPr lang="en-US" sz="6000" b="1" i="1" dirty="0" smtClean="0">
                <a:solidFill>
                  <a:srgbClr val="003399"/>
                </a:solidFill>
                <a:latin typeface="Footlight MT Light" panose="0204060206030A020304" pitchFamily="18" charset="0"/>
              </a:rPr>
            </a:br>
            <a:r>
              <a:rPr sz="6000" b="1" i="1" dirty="0" smtClean="0">
                <a:solidFill>
                  <a:srgbClr val="003399"/>
                </a:solidFill>
                <a:latin typeface="Footlight MT Light" panose="0204060206030A020304" pitchFamily="18" charset="0"/>
              </a:rPr>
              <a:t>to </a:t>
            </a:r>
            <a:r>
              <a:rPr sz="6000" b="1" i="1" dirty="0">
                <a:solidFill>
                  <a:srgbClr val="003399"/>
                </a:solidFill>
                <a:latin typeface="Footlight MT Light" panose="0204060206030A020304" pitchFamily="18" charset="0"/>
              </a:rPr>
              <a:t>Fit an Interest</a:t>
            </a:r>
            <a:endParaRPr lang="en-US" sz="6000" b="1" i="1" dirty="0">
              <a:solidFill>
                <a:srgbClr val="003399"/>
              </a:solidFill>
              <a:latin typeface="Footlight MT Light" panose="0204060206030A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numCol="1">
            <a:normAutofit/>
          </a:bodyPr>
          <a:lstStyle/>
          <a:p>
            <a:pPr marL="0" indent="0">
              <a:buNone/>
            </a:pPr>
            <a:r>
              <a:rPr lang="en-US" b="1" dirty="0" smtClean="0">
                <a:solidFill>
                  <a:srgbClr val="003399"/>
                </a:solidFill>
                <a:latin typeface="Footlight MT Light" panose="0204060206030A020304" pitchFamily="18" charset="0"/>
              </a:rPr>
              <a:t>Comic books</a:t>
            </a:r>
            <a:endParaRPr lang="en-US" b="1" dirty="0">
              <a:solidFill>
                <a:srgbClr val="003399"/>
              </a:solidFill>
              <a:latin typeface="Footlight MT Light" panose="0204060206030A020304" pitchFamily="18" charset="0"/>
            </a:endParaRPr>
          </a:p>
          <a:p>
            <a:pPr marL="0" indent="0">
              <a:buNone/>
            </a:pPr>
            <a:r>
              <a:rPr lang="en-US" dirty="0" smtClean="0">
                <a:latin typeface="Footlight MT Light" panose="0204060206030A020304" pitchFamily="18" charset="0"/>
              </a:rPr>
              <a:t>	</a:t>
            </a:r>
            <a:r>
              <a:rPr lang="en-US" dirty="0" smtClean="0">
                <a:solidFill>
                  <a:srgbClr val="003399"/>
                </a:solidFill>
                <a:latin typeface="Footlight MT Light" panose="0204060206030A020304" pitchFamily="18" charset="0"/>
              </a:rPr>
              <a:t>Looking for a particular comic book</a:t>
            </a:r>
          </a:p>
          <a:p>
            <a:pPr marL="0" indent="0">
              <a:buNone/>
            </a:pPr>
            <a:r>
              <a:rPr lang="en-US" dirty="0">
                <a:solidFill>
                  <a:srgbClr val="003399"/>
                </a:solidFill>
                <a:latin typeface="Footlight MT Light" panose="0204060206030A020304" pitchFamily="18" charset="0"/>
              </a:rPr>
              <a:t>	</a:t>
            </a:r>
            <a:r>
              <a:rPr lang="en-US" dirty="0" smtClean="0">
                <a:solidFill>
                  <a:srgbClr val="003399"/>
                </a:solidFill>
                <a:latin typeface="Footlight MT Light" panose="0204060206030A020304" pitchFamily="18" charset="0"/>
              </a:rPr>
              <a:t>Selling/trading a comic book</a:t>
            </a:r>
          </a:p>
          <a:p>
            <a:pPr marL="0" indent="0">
              <a:buNone/>
            </a:pPr>
            <a:r>
              <a:rPr lang="en-US" dirty="0">
                <a:solidFill>
                  <a:srgbClr val="003399"/>
                </a:solidFill>
                <a:latin typeface="Footlight MT Light" panose="0204060206030A020304" pitchFamily="18" charset="0"/>
              </a:rPr>
              <a:t>	</a:t>
            </a:r>
            <a:r>
              <a:rPr lang="en-US" dirty="0" err="1" smtClean="0">
                <a:solidFill>
                  <a:srgbClr val="003399"/>
                </a:solidFill>
                <a:latin typeface="Footlight MT Light" panose="0204060206030A020304" pitchFamily="18" charset="0"/>
              </a:rPr>
              <a:t>Comi</a:t>
            </a:r>
            <a:r>
              <a:rPr lang="en-US" dirty="0" smtClean="0">
                <a:solidFill>
                  <a:srgbClr val="003399"/>
                </a:solidFill>
                <a:latin typeface="Footlight MT Light" panose="0204060206030A020304" pitchFamily="18" charset="0"/>
              </a:rPr>
              <a:t>-con Convention</a:t>
            </a:r>
          </a:p>
          <a:p>
            <a:pPr marL="0" indent="0">
              <a:buNone/>
            </a:pPr>
            <a:r>
              <a:rPr lang="en-US" b="1" dirty="0" smtClean="0">
                <a:solidFill>
                  <a:srgbClr val="003399"/>
                </a:solidFill>
                <a:latin typeface="Footlight MT Light" panose="0204060206030A020304" pitchFamily="18" charset="0"/>
              </a:rPr>
              <a:t>Softball Game</a:t>
            </a:r>
          </a:p>
          <a:p>
            <a:pPr marL="0" indent="0">
              <a:buNone/>
            </a:pPr>
            <a:r>
              <a:rPr lang="en-US" dirty="0">
                <a:solidFill>
                  <a:srgbClr val="003399"/>
                </a:solidFill>
                <a:latin typeface="Footlight MT Light" panose="0204060206030A020304" pitchFamily="18" charset="0"/>
              </a:rPr>
              <a:t>	</a:t>
            </a:r>
            <a:r>
              <a:rPr lang="en-US" dirty="0" smtClean="0">
                <a:solidFill>
                  <a:srgbClr val="003399"/>
                </a:solidFill>
                <a:latin typeface="Footlight MT Light" panose="0204060206030A020304" pitchFamily="18" charset="0"/>
              </a:rPr>
              <a:t>Keep Score</a:t>
            </a:r>
          </a:p>
          <a:p>
            <a:pPr marL="0" indent="0">
              <a:buNone/>
            </a:pPr>
            <a:r>
              <a:rPr lang="en-US" dirty="0">
                <a:solidFill>
                  <a:srgbClr val="003399"/>
                </a:solidFill>
                <a:latin typeface="Footlight MT Light" panose="0204060206030A020304" pitchFamily="18" charset="0"/>
              </a:rPr>
              <a:t>	</a:t>
            </a:r>
            <a:r>
              <a:rPr lang="en-US" dirty="0" smtClean="0">
                <a:solidFill>
                  <a:srgbClr val="003399"/>
                </a:solidFill>
                <a:latin typeface="Footlight MT Light" panose="0204060206030A020304" pitchFamily="18" charset="0"/>
              </a:rPr>
              <a:t>Batboy</a:t>
            </a:r>
          </a:p>
          <a:p>
            <a:pPr marL="0" indent="0">
              <a:buNone/>
            </a:pPr>
            <a:r>
              <a:rPr lang="en-US" dirty="0">
                <a:solidFill>
                  <a:srgbClr val="003399"/>
                </a:solidFill>
                <a:latin typeface="Footlight MT Light" panose="0204060206030A020304" pitchFamily="18" charset="0"/>
              </a:rPr>
              <a:t>	</a:t>
            </a:r>
            <a:r>
              <a:rPr lang="en-US" dirty="0" smtClean="0">
                <a:solidFill>
                  <a:srgbClr val="003399"/>
                </a:solidFill>
                <a:latin typeface="Footlight MT Light" panose="0204060206030A020304" pitchFamily="18" charset="0"/>
              </a:rPr>
              <a:t>Referee/Umpire</a:t>
            </a:r>
            <a:endParaRPr lang="en-US" dirty="0">
              <a:solidFill>
                <a:srgbClr val="003399"/>
              </a:solidFill>
              <a:latin typeface="Footlight MT Light" panose="0204060206030A020304" pitchFamily="18" charset="0"/>
            </a:endParaRPr>
          </a:p>
        </p:txBody>
      </p:sp>
    </p:spTree>
    <p:extLst>
      <p:ext uri="{BB962C8B-B14F-4D97-AF65-F5344CB8AC3E}">
        <p14:creationId xmlns:p14="http://schemas.microsoft.com/office/powerpoint/2010/main" val="2067719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numCol="1"/>
          <a:lstStyle/>
          <a:p>
            <a:pPr marL="0" indent="0">
              <a:buNone/>
            </a:pPr>
            <a:r>
              <a:rPr lang="en-US" b="1" dirty="0">
                <a:solidFill>
                  <a:srgbClr val="003399"/>
                </a:solidFill>
                <a:latin typeface="Footlight MT Light" panose="0204060206030A020304" pitchFamily="18" charset="0"/>
              </a:rPr>
              <a:t>Civil War </a:t>
            </a:r>
            <a:r>
              <a:rPr lang="en-US" b="1" dirty="0" smtClean="0">
                <a:solidFill>
                  <a:srgbClr val="003399"/>
                </a:solidFill>
                <a:latin typeface="Footlight MT Light" panose="0204060206030A020304" pitchFamily="18" charset="0"/>
              </a:rPr>
              <a:t>Reenactment</a:t>
            </a:r>
          </a:p>
          <a:p>
            <a:pPr marL="0" indent="0">
              <a:buNone/>
            </a:pPr>
            <a:r>
              <a:rPr lang="en-US" dirty="0" smtClean="0">
                <a:solidFill>
                  <a:srgbClr val="003399"/>
                </a:solidFill>
                <a:latin typeface="Footlight MT Light" panose="0204060206030A020304" pitchFamily="18" charset="0"/>
              </a:rPr>
              <a:t>	Have a role</a:t>
            </a:r>
          </a:p>
          <a:p>
            <a:pPr marL="0" indent="0">
              <a:buNone/>
            </a:pPr>
            <a:r>
              <a:rPr lang="en-US" dirty="0">
                <a:solidFill>
                  <a:srgbClr val="003399"/>
                </a:solidFill>
                <a:latin typeface="Footlight MT Light" panose="0204060206030A020304" pitchFamily="18" charset="0"/>
              </a:rPr>
              <a:t>	</a:t>
            </a:r>
            <a:r>
              <a:rPr lang="en-US" dirty="0" smtClean="0">
                <a:solidFill>
                  <a:srgbClr val="003399"/>
                </a:solidFill>
                <a:latin typeface="Footlight MT Light" panose="0204060206030A020304" pitchFamily="18" charset="0"/>
              </a:rPr>
              <a:t>Photographer</a:t>
            </a:r>
            <a:endParaRPr lang="en-US" dirty="0">
              <a:solidFill>
                <a:srgbClr val="003399"/>
              </a:solidFill>
              <a:latin typeface="Footlight MT Light" panose="0204060206030A020304" pitchFamily="18" charset="0"/>
            </a:endParaRPr>
          </a:p>
          <a:p>
            <a:pPr marL="0" indent="0">
              <a:buNone/>
            </a:pPr>
            <a:r>
              <a:rPr lang="en-US" dirty="0">
                <a:solidFill>
                  <a:srgbClr val="003399"/>
                </a:solidFill>
                <a:latin typeface="Footlight MT Light" panose="0204060206030A020304" pitchFamily="18" charset="0"/>
              </a:rPr>
              <a:t>	Prop person</a:t>
            </a:r>
          </a:p>
          <a:p>
            <a:pPr marL="0" indent="0">
              <a:buNone/>
            </a:pPr>
            <a:endParaRPr lang="en-US" dirty="0" smtClean="0">
              <a:solidFill>
                <a:srgbClr val="003399"/>
              </a:solidFill>
              <a:latin typeface="Footlight MT Light" panose="0204060206030A020304" pitchFamily="18" charset="0"/>
            </a:endParaRPr>
          </a:p>
          <a:p>
            <a:pPr marL="0" indent="0">
              <a:buNone/>
            </a:pPr>
            <a:r>
              <a:rPr lang="en-US" b="1" dirty="0" smtClean="0">
                <a:solidFill>
                  <a:srgbClr val="003399"/>
                </a:solidFill>
                <a:latin typeface="Footlight MT Light" panose="0204060206030A020304" pitchFamily="18" charset="0"/>
              </a:rPr>
              <a:t>Theater</a:t>
            </a:r>
            <a:r>
              <a:rPr lang="en-US" b="1" dirty="0">
                <a:solidFill>
                  <a:srgbClr val="003399"/>
                </a:solidFill>
                <a:latin typeface="Footlight MT Light" panose="0204060206030A020304" pitchFamily="18" charset="0"/>
              </a:rPr>
              <a:t>, </a:t>
            </a:r>
            <a:r>
              <a:rPr lang="en-US" b="1" dirty="0" smtClean="0">
                <a:solidFill>
                  <a:srgbClr val="003399"/>
                </a:solidFill>
                <a:latin typeface="Footlight MT Light" panose="0204060206030A020304" pitchFamily="18" charset="0"/>
              </a:rPr>
              <a:t>Drama	</a:t>
            </a:r>
            <a:r>
              <a:rPr lang="en-US" dirty="0" smtClean="0">
                <a:solidFill>
                  <a:srgbClr val="003399"/>
                </a:solidFill>
                <a:latin typeface="Footlight MT Light" panose="0204060206030A020304" pitchFamily="18" charset="0"/>
              </a:rPr>
              <a:t>	</a:t>
            </a:r>
          </a:p>
          <a:p>
            <a:pPr marL="0" indent="0">
              <a:buNone/>
            </a:pPr>
            <a:r>
              <a:rPr lang="en-US" dirty="0">
                <a:solidFill>
                  <a:srgbClr val="003399"/>
                </a:solidFill>
                <a:latin typeface="Footlight MT Light" panose="0204060206030A020304" pitchFamily="18" charset="0"/>
              </a:rPr>
              <a:t>	</a:t>
            </a:r>
            <a:r>
              <a:rPr lang="en-US" dirty="0" smtClean="0">
                <a:solidFill>
                  <a:srgbClr val="003399"/>
                </a:solidFill>
                <a:latin typeface="Footlight MT Light" panose="0204060206030A020304" pitchFamily="18" charset="0"/>
              </a:rPr>
              <a:t>Sets</a:t>
            </a:r>
          </a:p>
          <a:p>
            <a:pPr marL="0" indent="0">
              <a:buNone/>
            </a:pPr>
            <a:r>
              <a:rPr lang="en-US" dirty="0">
                <a:solidFill>
                  <a:srgbClr val="003399"/>
                </a:solidFill>
                <a:latin typeface="Footlight MT Light" panose="0204060206030A020304" pitchFamily="18" charset="0"/>
              </a:rPr>
              <a:t>	</a:t>
            </a:r>
            <a:r>
              <a:rPr lang="en-US" dirty="0" smtClean="0">
                <a:solidFill>
                  <a:srgbClr val="003399"/>
                </a:solidFill>
                <a:latin typeface="Footlight MT Light" panose="0204060206030A020304" pitchFamily="18" charset="0"/>
              </a:rPr>
              <a:t>Lighting</a:t>
            </a:r>
          </a:p>
          <a:p>
            <a:pPr marL="0" indent="0">
              <a:buNone/>
            </a:pPr>
            <a:r>
              <a:rPr lang="en-US" dirty="0">
                <a:solidFill>
                  <a:srgbClr val="003399"/>
                </a:solidFill>
                <a:latin typeface="Footlight MT Light" panose="0204060206030A020304" pitchFamily="18" charset="0"/>
              </a:rPr>
              <a:t>	</a:t>
            </a:r>
            <a:r>
              <a:rPr lang="en-US" dirty="0" smtClean="0">
                <a:solidFill>
                  <a:srgbClr val="003399"/>
                </a:solidFill>
                <a:latin typeface="Footlight MT Light" panose="0204060206030A020304" pitchFamily="18" charset="0"/>
              </a:rPr>
              <a:t>Props</a:t>
            </a:r>
          </a:p>
          <a:p>
            <a:pPr marL="0" indent="0">
              <a:buNone/>
            </a:pPr>
            <a:endParaRPr lang="en-US" dirty="0">
              <a:solidFill>
                <a:srgbClr val="003399"/>
              </a:solidFill>
              <a:latin typeface="Footlight MT Light" panose="0204060206030A020304" pitchFamily="18" charset="0"/>
            </a:endParaRPr>
          </a:p>
          <a:p>
            <a:pPr marL="0" indent="0">
              <a:buNone/>
            </a:pPr>
            <a:endParaRPr lang="en-US" dirty="0"/>
          </a:p>
          <a:p>
            <a:endParaRPr lang="en-US" dirty="0"/>
          </a:p>
        </p:txBody>
      </p:sp>
      <p:pic>
        <p:nvPicPr>
          <p:cNvPr id="3074" name="Picture 2" descr="C:\Users\mkaslovsky\AppData\Local\Microsoft\Windows\Temporary Internet Files\Content.IE5\G84S525B\MC90021714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5257800" y="3429000"/>
            <a:ext cx="2502328"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4827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3" fill="hold">
                            <p:stCondLst>
                              <p:cond delay="500"/>
                            </p:stCondLst>
                            <p:childTnLst>
                              <p:par>
                                <p:cTn id="34" presetID="5" presetClass="entr" presetSubtype="10" fill="hold" nodeType="afterEffect">
                                  <p:stCondLst>
                                    <p:cond delay="0"/>
                                  </p:stCondLst>
                                  <p:childTnLst>
                                    <p:set>
                                      <p:cBhvr>
                                        <p:cTn id="35" dur="1" fill="hold">
                                          <p:stCondLst>
                                            <p:cond delay="0"/>
                                          </p:stCondLst>
                                        </p:cTn>
                                        <p:tgtEl>
                                          <p:spTgt spid="3074"/>
                                        </p:tgtEl>
                                        <p:attrNameLst>
                                          <p:attrName>style.visibility</p:attrName>
                                        </p:attrNameLst>
                                      </p:cBhvr>
                                      <p:to>
                                        <p:strVal val="visible"/>
                                      </p:to>
                                    </p:set>
                                    <p:animEffect transition="in" filter="checkerboard(across)">
                                      <p:cBhvr>
                                        <p:cTn id="36" dur="500"/>
                                        <p:tgtEl>
                                          <p:spTgt spid="3074"/>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12"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12"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12"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219200"/>
          </a:xfrm>
        </p:spPr>
        <p:txBody>
          <a:bodyPr numCol="1">
            <a:normAutofit fontScale="90000"/>
          </a:bodyPr>
          <a:lstStyle/>
          <a:p>
            <a:r>
              <a:rPr lang="en-US" dirty="0" smtClean="0">
                <a:solidFill>
                  <a:srgbClr val="003399"/>
                </a:solidFill>
              </a:rPr>
              <a:t/>
            </a:r>
            <a:br>
              <a:rPr lang="en-US" dirty="0" smtClean="0">
                <a:solidFill>
                  <a:srgbClr val="003399"/>
                </a:solidFill>
              </a:rPr>
            </a:br>
            <a:r>
              <a:rPr lang="en-US" b="1" dirty="0" smtClean="0">
                <a:solidFill>
                  <a:srgbClr val="003399"/>
                </a:solidFill>
                <a:latin typeface="Footlight MT Light" panose="0204060206030A020304" pitchFamily="18" charset="0"/>
              </a:rPr>
              <a:t>A Group w/Defined Purpose or Interest</a:t>
            </a:r>
            <a:r>
              <a:rPr lang="en-US" dirty="0">
                <a:solidFill>
                  <a:srgbClr val="003399"/>
                </a:solidFill>
              </a:rPr>
              <a:t/>
            </a:r>
            <a:br>
              <a:rPr lang="en-US" dirty="0">
                <a:solidFill>
                  <a:srgbClr val="003399"/>
                </a:solidFill>
              </a:rPr>
            </a:br>
            <a:endParaRPr lang="en-US" dirty="0"/>
          </a:p>
        </p:txBody>
      </p:sp>
      <p:sp>
        <p:nvSpPr>
          <p:cNvPr id="3" name="Content Placeholder 2"/>
          <p:cNvSpPr>
            <a:spLocks noGrp="1"/>
          </p:cNvSpPr>
          <p:nvPr>
            <p:ph idx="1"/>
          </p:nvPr>
        </p:nvSpPr>
        <p:spPr>
          <a:xfrm>
            <a:off x="471748" y="2057400"/>
            <a:ext cx="8229600" cy="4446915"/>
          </a:xfrm>
        </p:spPr>
        <p:txBody>
          <a:bodyPr numCol="1">
            <a:normAutofit/>
          </a:bodyPr>
          <a:lstStyle/>
          <a:p>
            <a:pPr marL="0" indent="0" algn="ctr">
              <a:buNone/>
            </a:pPr>
            <a:r>
              <a:rPr lang="en-US" dirty="0" smtClean="0">
                <a:solidFill>
                  <a:srgbClr val="003399"/>
                </a:solidFill>
                <a:latin typeface="Footlight MT Light" panose="0204060206030A020304" pitchFamily="18" charset="0"/>
              </a:rPr>
              <a:t>Legos</a:t>
            </a:r>
          </a:p>
          <a:p>
            <a:pPr marL="0" indent="0" algn="ctr">
              <a:buNone/>
            </a:pPr>
            <a:r>
              <a:rPr lang="en-US" dirty="0" smtClean="0">
                <a:solidFill>
                  <a:srgbClr val="003399"/>
                </a:solidFill>
                <a:latin typeface="Footlight MT Light" panose="0204060206030A020304" pitchFamily="18" charset="0"/>
              </a:rPr>
              <a:t>Stamps/Coins</a:t>
            </a:r>
          </a:p>
          <a:p>
            <a:pPr marL="0" indent="0" algn="ctr">
              <a:buNone/>
            </a:pPr>
            <a:r>
              <a:rPr lang="en-US" dirty="0" smtClean="0">
                <a:solidFill>
                  <a:srgbClr val="003399"/>
                </a:solidFill>
                <a:latin typeface="Footlight MT Light" panose="0204060206030A020304" pitchFamily="18" charset="0"/>
              </a:rPr>
              <a:t>Photography</a:t>
            </a:r>
          </a:p>
          <a:p>
            <a:pPr marL="0" indent="0" algn="ctr">
              <a:buNone/>
            </a:pPr>
            <a:r>
              <a:rPr lang="en-US" dirty="0" smtClean="0">
                <a:solidFill>
                  <a:srgbClr val="003399"/>
                </a:solidFill>
                <a:latin typeface="Footlight MT Light" panose="0204060206030A020304" pitchFamily="18" charset="0"/>
              </a:rPr>
              <a:t>War Battles</a:t>
            </a:r>
          </a:p>
          <a:p>
            <a:pPr marL="0" indent="0" algn="ctr">
              <a:buNone/>
            </a:pPr>
            <a:r>
              <a:rPr lang="en-US" dirty="0" smtClean="0">
                <a:solidFill>
                  <a:srgbClr val="003399"/>
                </a:solidFill>
                <a:latin typeface="Footlight MT Light" panose="0204060206030A020304" pitchFamily="18" charset="0"/>
              </a:rPr>
              <a:t>Movies</a:t>
            </a:r>
          </a:p>
          <a:p>
            <a:pPr marL="0" indent="0" algn="ctr">
              <a:buNone/>
            </a:pPr>
            <a:r>
              <a:rPr lang="en-US" dirty="0" smtClean="0">
                <a:solidFill>
                  <a:srgbClr val="003399"/>
                </a:solidFill>
                <a:latin typeface="Footlight MT Light" panose="0204060206030A020304" pitchFamily="18" charset="0"/>
              </a:rPr>
              <a:t>Cooking</a:t>
            </a:r>
          </a:p>
          <a:p>
            <a:pPr marL="0" indent="0" algn="ctr">
              <a:buNone/>
            </a:pPr>
            <a:r>
              <a:rPr lang="en-US" dirty="0" smtClean="0">
                <a:solidFill>
                  <a:srgbClr val="003399"/>
                </a:solidFill>
                <a:latin typeface="Footlight MT Light" panose="0204060206030A020304" pitchFamily="18" charset="0"/>
              </a:rPr>
              <a:t>Fixing Bikes</a:t>
            </a:r>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952955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2000"/>
                            </p:stCondLst>
                            <p:childTnLst>
                              <p:par>
                                <p:cTn id="20" presetID="2" presetClass="entr" presetSubtype="4" fill="hold"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3000"/>
                            </p:stCondLst>
                            <p:childTnLst>
                              <p:par>
                                <p:cTn id="25" presetID="2" presetClass="entr" presetSubtype="4" fill="hold"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9" fill="hold">
                            <p:stCondLst>
                              <p:cond delay="4000"/>
                            </p:stCondLst>
                            <p:childTnLst>
                              <p:par>
                                <p:cTn id="30" presetID="2" presetClass="entr" presetSubtype="4" fill="hold"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4" fill="hold">
                            <p:stCondLst>
                              <p:cond delay="5000"/>
                            </p:stCondLst>
                            <p:childTnLst>
                              <p:par>
                                <p:cTn id="35" presetID="2" presetClass="entr" presetSubtype="4" fill="hold"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9" fill="hold">
                            <p:stCondLst>
                              <p:cond delay="6000"/>
                            </p:stCondLst>
                            <p:childTnLst>
                              <p:par>
                                <p:cTn id="40" presetID="2" presetClass="entr" presetSubtype="4" fill="hold" nodeType="after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b="1" dirty="0">
                <a:solidFill>
                  <a:srgbClr val="003399"/>
                </a:solidFill>
                <a:latin typeface="Footlight MT Light" panose="0204060206030A020304" pitchFamily="18" charset="0"/>
              </a:rPr>
              <a:t>Meet Ups</a:t>
            </a:r>
            <a:endParaRPr lang="en-US" b="1" dirty="0">
              <a:solidFill>
                <a:srgbClr val="003399"/>
              </a:solidFill>
              <a:latin typeface="Footlight MT Light" panose="0204060206030A020304" pitchFamily="18" charset="0"/>
            </a:endParaRPr>
          </a:p>
        </p:txBody>
      </p:sp>
      <p:sp>
        <p:nvSpPr>
          <p:cNvPr id="3" name="Content Placeholder 2"/>
          <p:cNvSpPr>
            <a:spLocks noGrp="1"/>
          </p:cNvSpPr>
          <p:nvPr>
            <p:ph idx="1"/>
          </p:nvPr>
        </p:nvSpPr>
        <p:spPr/>
        <p:txBody>
          <a:bodyPr numCol="1"/>
          <a:lstStyle/>
          <a:p>
            <a:pPr marL="0" indent="0">
              <a:buNone/>
            </a:pPr>
            <a:r>
              <a:rPr dirty="0">
                <a:solidFill>
                  <a:srgbClr val="003399"/>
                </a:solidFill>
                <a:latin typeface="Footlight MT Light" panose="0204060206030A020304" pitchFamily="18" charset="0"/>
              </a:rPr>
              <a:t>People getting together to learn something, do something, share something…</a:t>
            </a:r>
            <a:endParaRPr lang="en-US" dirty="0">
              <a:solidFill>
                <a:srgbClr val="003399"/>
              </a:solidFill>
              <a:latin typeface="Footlight MT Light" panose="0204060206030A020304" pitchFamily="18" charset="0"/>
            </a:endParaRPr>
          </a:p>
          <a:p>
            <a:pPr marL="0" indent="0" algn="l">
              <a:buNone/>
            </a:pPr>
            <a:r>
              <a:rPr dirty="0">
                <a:solidFill>
                  <a:srgbClr val="003399"/>
                </a:solidFill>
                <a:latin typeface="Footlight MT Light" panose="0204060206030A020304" pitchFamily="18" charset="0"/>
              </a:rPr>
              <a:t>Gathering of people with a particular interest</a:t>
            </a:r>
          </a:p>
          <a:p>
            <a:pPr marL="0" indent="0" algn="l">
              <a:buNone/>
            </a:pPr>
            <a:r>
              <a:rPr dirty="0">
                <a:solidFill>
                  <a:srgbClr val="003399"/>
                </a:solidFill>
                <a:latin typeface="Footlight MT Light" panose="0204060206030A020304" pitchFamily="18" charset="0"/>
              </a:rPr>
              <a:t>Moderator/Organizer/Host</a:t>
            </a:r>
          </a:p>
          <a:p>
            <a:pPr marL="0" indent="0" algn="l">
              <a:buNone/>
            </a:pPr>
            <a:r>
              <a:rPr dirty="0">
                <a:solidFill>
                  <a:srgbClr val="003399"/>
                </a:solidFill>
                <a:latin typeface="Footlight MT Light" panose="0204060206030A020304" pitchFamily="18" charset="0"/>
              </a:rPr>
              <a:t>Focus on the activity </a:t>
            </a:r>
          </a:p>
          <a:p>
            <a:pPr marL="0" indent="0" algn="l">
              <a:buNone/>
            </a:pPr>
            <a:r>
              <a:rPr dirty="0">
                <a:solidFill>
                  <a:srgbClr val="003399"/>
                </a:solidFill>
                <a:latin typeface="Footlight MT Light" panose="0204060206030A020304" pitchFamily="18" charset="0"/>
              </a:rPr>
              <a:t>Look at who else </a:t>
            </a:r>
            <a:r>
              <a:rPr lang="en-US" dirty="0" smtClean="0">
                <a:solidFill>
                  <a:srgbClr val="003399"/>
                </a:solidFill>
                <a:latin typeface="Footlight MT Light" panose="0204060206030A020304" pitchFamily="18" charset="0"/>
              </a:rPr>
              <a:t>is participating</a:t>
            </a:r>
            <a:endParaRPr dirty="0">
              <a:solidFill>
                <a:srgbClr val="003399"/>
              </a:solidFill>
              <a:latin typeface="Footlight MT Light" panose="0204060206030A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1676400"/>
            <a:ext cx="8229600" cy="1143000"/>
          </a:xfrm>
        </p:spPr>
        <p:txBody>
          <a:bodyPr numCol="1">
            <a:noAutofit/>
          </a:bodyPr>
          <a:lstStyle/>
          <a:p>
            <a:r>
              <a:rPr lang="en-US" sz="7200" i="1" dirty="0" smtClean="0">
                <a:solidFill>
                  <a:schemeClr val="accent4">
                    <a:lumMod val="75000"/>
                  </a:schemeClr>
                </a:solidFill>
                <a:latin typeface="Estrangelo Edessa" panose="03080600000000000000" pitchFamily="66" charset="0"/>
                <a:cs typeface="Estrangelo Edessa" panose="03080600000000000000" pitchFamily="66" charset="0"/>
              </a:rPr>
              <a:t>Who Are You?</a:t>
            </a:r>
            <a:endParaRPr lang="en-US" sz="7200" i="1" dirty="0">
              <a:solidFill>
                <a:schemeClr val="accent4">
                  <a:lumMod val="75000"/>
                </a:schemeClr>
              </a:solidFill>
              <a:latin typeface="Estrangelo Edessa" panose="03080600000000000000" pitchFamily="66" charset="0"/>
              <a:cs typeface="Estrangelo Edessa" panose="03080600000000000000" pitchFamily="66" charset="0"/>
            </a:endParaRPr>
          </a:p>
        </p:txBody>
      </p:sp>
      <p:pic>
        <p:nvPicPr>
          <p:cNvPr id="2050" name="Picture 2" descr="C:\Users\mkaslovsky\AppData\Local\Microsoft\Windows\Temporary Internet Files\Content.IE5\5KADLF5L\MC900437797[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644900" y="3029744"/>
            <a:ext cx="185420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2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animEffect transition="in" filter="fade">
                                      <p:cBhvr>
                                        <p:cTn id="16"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numCol="1"/>
          <a:lstStyle/>
          <a:p>
            <a:pPr marL="0" indent="0">
              <a:buNone/>
            </a:pPr>
            <a:r>
              <a:rPr lang="en-US" sz="4000" b="1" dirty="0" smtClean="0">
                <a:solidFill>
                  <a:srgbClr val="003399"/>
                </a:solidFill>
                <a:latin typeface="Footlight MT Light" panose="0204060206030A020304" pitchFamily="18" charset="0"/>
              </a:rPr>
              <a:t>“Hey </a:t>
            </a:r>
            <a:r>
              <a:rPr lang="en-US" sz="4000" b="1" dirty="0">
                <a:solidFill>
                  <a:srgbClr val="003399"/>
                </a:solidFill>
                <a:latin typeface="Footlight MT Light" panose="0204060206030A020304" pitchFamily="18" charset="0"/>
              </a:rPr>
              <a:t>Marian Kaslovsky,</a:t>
            </a:r>
          </a:p>
          <a:p>
            <a:pPr marL="0" indent="0">
              <a:buNone/>
            </a:pPr>
            <a:endParaRPr lang="en-US" sz="4000" dirty="0" smtClean="0">
              <a:solidFill>
                <a:srgbClr val="003399"/>
              </a:solidFill>
              <a:latin typeface="Footlight MT Light" panose="0204060206030A020304" pitchFamily="18" charset="0"/>
            </a:endParaRPr>
          </a:p>
          <a:p>
            <a:pPr marL="0" indent="0">
              <a:buNone/>
            </a:pPr>
            <a:r>
              <a:rPr lang="en-US" sz="4000" dirty="0" smtClean="0">
                <a:solidFill>
                  <a:srgbClr val="003399"/>
                </a:solidFill>
                <a:latin typeface="Footlight MT Light" panose="0204060206030A020304" pitchFamily="18" charset="0"/>
              </a:rPr>
              <a:t>There </a:t>
            </a:r>
            <a:r>
              <a:rPr lang="en-US" sz="4000" dirty="0">
                <a:solidFill>
                  <a:srgbClr val="003399"/>
                </a:solidFill>
                <a:latin typeface="Footlight MT Light" panose="0204060206030A020304" pitchFamily="18" charset="0"/>
              </a:rPr>
              <a:t>are </a:t>
            </a:r>
            <a:r>
              <a:rPr lang="en-US" sz="4000" dirty="0" smtClean="0">
                <a:solidFill>
                  <a:srgbClr val="003399"/>
                </a:solidFill>
                <a:latin typeface="Footlight MT Light" panose="0204060206030A020304" pitchFamily="18" charset="0"/>
              </a:rPr>
              <a:t>1,704 Meet ups </a:t>
            </a:r>
            <a:r>
              <a:rPr lang="en-US" sz="4000" dirty="0">
                <a:solidFill>
                  <a:srgbClr val="003399"/>
                </a:solidFill>
                <a:latin typeface="Footlight MT Light" panose="0204060206030A020304" pitchFamily="18" charset="0"/>
              </a:rPr>
              <a:t>happening this week </a:t>
            </a:r>
            <a:r>
              <a:rPr lang="en-US" sz="4000" dirty="0" smtClean="0">
                <a:solidFill>
                  <a:srgbClr val="003399"/>
                </a:solidFill>
                <a:latin typeface="Footlight MT Light" panose="0204060206030A020304" pitchFamily="18" charset="0"/>
              </a:rPr>
              <a:t>in your area, about </a:t>
            </a:r>
            <a:r>
              <a:rPr lang="en-US" sz="4000" dirty="0">
                <a:solidFill>
                  <a:srgbClr val="003399"/>
                </a:solidFill>
                <a:latin typeface="Footlight MT Light" panose="0204060206030A020304" pitchFamily="18" charset="0"/>
              </a:rPr>
              <a:t>everything from careers to hiking, parenting, tech, photography and urban gardening </a:t>
            </a:r>
            <a:r>
              <a:rPr lang="en-US" sz="4000" dirty="0" smtClean="0">
                <a:solidFill>
                  <a:srgbClr val="003399"/>
                </a:solidFill>
                <a:latin typeface="Footlight MT Light" panose="0204060206030A020304" pitchFamily="18" charset="0"/>
              </a:rPr>
              <a:t>…”</a:t>
            </a:r>
            <a:endParaRPr lang="en-US" sz="4000" dirty="0">
              <a:solidFill>
                <a:srgbClr val="003399"/>
              </a:solidFill>
              <a:latin typeface="Footlight MT Light" panose="0204060206030A020304" pitchFamily="18" charset="0"/>
            </a:endParaRPr>
          </a:p>
          <a:p>
            <a:pPr marL="0" indent="0">
              <a:buNone/>
            </a:pPr>
            <a:endParaRPr lang="en-US" dirty="0"/>
          </a:p>
        </p:txBody>
      </p:sp>
    </p:spTree>
    <p:extLst>
      <p:ext uri="{BB962C8B-B14F-4D97-AF65-F5344CB8AC3E}">
        <p14:creationId xmlns:p14="http://schemas.microsoft.com/office/powerpoint/2010/main" val="124167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down)">
                                      <p:cBhvr>
                                        <p:cTn id="7" dur="1000"/>
                                        <p:tgtEl>
                                          <p:spTgt spid="3">
                                            <p:txEl>
                                              <p:pRg st="0" end="0"/>
                                            </p:txEl>
                                          </p:spTgt>
                                        </p:tgtEl>
                                      </p:cBhvr>
                                    </p:animEffect>
                                  </p:childTnLst>
                                </p:cTn>
                              </p:par>
                              <p:par>
                                <p:cTn id="8" presetID="5" presetClass="entr" presetSubtype="5"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down)">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numCol="1"/>
          <a:lstStyle/>
          <a:p>
            <a:pPr marL="0" indent="0">
              <a:buNone/>
            </a:pPr>
            <a:endParaRPr lang="en-US" b="1" dirty="0" smtClean="0">
              <a:solidFill>
                <a:srgbClr val="003399"/>
              </a:solidFill>
              <a:latin typeface="Footlight MT Light" panose="0204060206030A020304" pitchFamily="18" charset="0"/>
            </a:endParaRPr>
          </a:p>
          <a:p>
            <a:pPr marL="0" indent="0">
              <a:buNone/>
            </a:pPr>
            <a:r>
              <a:rPr lang="en-US" b="1" dirty="0" smtClean="0">
                <a:solidFill>
                  <a:srgbClr val="003399"/>
                </a:solidFill>
                <a:latin typeface="Footlight MT Light" panose="0204060206030A020304" pitchFamily="18" charset="0"/>
              </a:rPr>
              <a:t>Hobbies </a:t>
            </a:r>
            <a:r>
              <a:rPr lang="en-US" b="1" dirty="0">
                <a:solidFill>
                  <a:srgbClr val="003399"/>
                </a:solidFill>
                <a:latin typeface="Footlight MT Light" panose="0204060206030A020304" pitchFamily="18" charset="0"/>
              </a:rPr>
              <a:t>&amp; </a:t>
            </a:r>
            <a:r>
              <a:rPr lang="en-US" b="1" dirty="0" smtClean="0">
                <a:solidFill>
                  <a:srgbClr val="003399"/>
                </a:solidFill>
                <a:latin typeface="Footlight MT Light" panose="0204060206030A020304" pitchFamily="18" charset="0"/>
              </a:rPr>
              <a:t>Crafts				5</a:t>
            </a:r>
          </a:p>
          <a:p>
            <a:pPr marL="0" indent="0">
              <a:buNone/>
            </a:pPr>
            <a:endParaRPr lang="en-US" b="1" dirty="0" smtClean="0">
              <a:solidFill>
                <a:srgbClr val="003399"/>
              </a:solidFill>
              <a:latin typeface="Footlight MT Light" panose="0204060206030A020304" pitchFamily="18" charset="0"/>
            </a:endParaRPr>
          </a:p>
          <a:p>
            <a:pPr marL="0" indent="0">
              <a:buNone/>
            </a:pPr>
            <a:r>
              <a:rPr lang="en-US" b="1" dirty="0" smtClean="0">
                <a:solidFill>
                  <a:srgbClr val="003399"/>
                </a:solidFill>
                <a:latin typeface="Footlight MT Light" panose="0204060206030A020304" pitchFamily="18" charset="0"/>
              </a:rPr>
              <a:t>Hiking and Adventure			6</a:t>
            </a:r>
          </a:p>
          <a:p>
            <a:pPr marL="0" indent="0">
              <a:buNone/>
            </a:pPr>
            <a:endParaRPr lang="en-US" b="1" dirty="0" smtClean="0">
              <a:solidFill>
                <a:srgbClr val="003399"/>
              </a:solidFill>
              <a:latin typeface="Footlight MT Light" panose="0204060206030A020304" pitchFamily="18" charset="0"/>
            </a:endParaRPr>
          </a:p>
          <a:p>
            <a:pPr marL="0" indent="0">
              <a:buNone/>
            </a:pPr>
            <a:r>
              <a:rPr lang="en-US" b="1" dirty="0" smtClean="0">
                <a:solidFill>
                  <a:srgbClr val="003399"/>
                </a:solidFill>
                <a:latin typeface="Footlight MT Light" panose="0204060206030A020304" pitchFamily="18" charset="0"/>
              </a:rPr>
              <a:t>Community </a:t>
            </a:r>
            <a:r>
              <a:rPr lang="en-US" b="1" dirty="0">
                <a:solidFill>
                  <a:srgbClr val="003399"/>
                </a:solidFill>
                <a:latin typeface="Footlight MT Light" panose="0204060206030A020304" pitchFamily="18" charset="0"/>
              </a:rPr>
              <a:t>&amp; </a:t>
            </a:r>
            <a:r>
              <a:rPr lang="en-US" b="1" dirty="0" smtClean="0">
                <a:solidFill>
                  <a:srgbClr val="003399"/>
                </a:solidFill>
                <a:latin typeface="Footlight MT Light" panose="0204060206030A020304" pitchFamily="18" charset="0"/>
              </a:rPr>
              <a:t>Environment		1</a:t>
            </a:r>
          </a:p>
          <a:p>
            <a:pPr marL="0" indent="0" fontAlgn="t">
              <a:spcBef>
                <a:spcPts val="0"/>
              </a:spcBef>
              <a:buNone/>
            </a:pPr>
            <a:r>
              <a:rPr lang="en-US" dirty="0" smtClean="0">
                <a:solidFill>
                  <a:srgbClr val="003399"/>
                </a:solidFill>
                <a:latin typeface="Footlight MT Light" panose="0204060206030A020304" pitchFamily="18" charset="0"/>
              </a:rPr>
              <a:t>	</a:t>
            </a:r>
          </a:p>
          <a:p>
            <a:pPr marL="0" indent="0" fontAlgn="t">
              <a:spcBef>
                <a:spcPts val="0"/>
              </a:spcBef>
              <a:buNone/>
            </a:pPr>
            <a:r>
              <a:rPr lang="en-US" sz="2800" dirty="0">
                <a:solidFill>
                  <a:srgbClr val="003399"/>
                </a:solidFill>
                <a:latin typeface="Footlight MT Light" panose="0204060206030A020304" pitchFamily="18" charset="0"/>
              </a:rPr>
              <a:t>	</a:t>
            </a:r>
            <a:endParaRPr lang="en-US" dirty="0"/>
          </a:p>
        </p:txBody>
      </p:sp>
    </p:spTree>
    <p:extLst>
      <p:ext uri="{BB962C8B-B14F-4D97-AF65-F5344CB8AC3E}">
        <p14:creationId xmlns:p14="http://schemas.microsoft.com/office/powerpoint/2010/main" val="4028814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b="1" dirty="0" smtClean="0">
                <a:solidFill>
                  <a:srgbClr val="003399"/>
                </a:solidFill>
                <a:latin typeface="Footlight MT Light" panose="0204060206030A020304" pitchFamily="18" charset="0"/>
              </a:rPr>
              <a:t>Tons of Interest Categories</a:t>
            </a:r>
            <a:endParaRPr lang="en-US" b="1" dirty="0">
              <a:solidFill>
                <a:srgbClr val="003399"/>
              </a:solidFill>
              <a:latin typeface="Footlight MT Light" panose="0204060206030A020304" pitchFamily="18" charset="0"/>
            </a:endParaRPr>
          </a:p>
        </p:txBody>
      </p:sp>
      <p:sp>
        <p:nvSpPr>
          <p:cNvPr id="3" name="Content Placeholder 2"/>
          <p:cNvSpPr>
            <a:spLocks noGrp="1"/>
          </p:cNvSpPr>
          <p:nvPr>
            <p:ph idx="1"/>
          </p:nvPr>
        </p:nvSpPr>
        <p:spPr>
          <a:xfrm>
            <a:off x="914400" y="1600200"/>
            <a:ext cx="7772400" cy="4525963"/>
          </a:xfrm>
        </p:spPr>
        <p:txBody>
          <a:bodyPr numCol="1">
            <a:normAutofit/>
          </a:bodyPr>
          <a:lstStyle/>
          <a:p>
            <a:pPr marL="0" indent="0">
              <a:buNone/>
            </a:pPr>
            <a:r>
              <a:rPr lang="en-US" dirty="0" smtClean="0">
                <a:solidFill>
                  <a:srgbClr val="003399"/>
                </a:solidFill>
                <a:latin typeface="Footlight MT Light" panose="0204060206030A020304" pitchFamily="18" charset="0"/>
              </a:rPr>
              <a:t>“</a:t>
            </a:r>
            <a:r>
              <a:rPr dirty="0" smtClean="0">
                <a:solidFill>
                  <a:srgbClr val="003399"/>
                </a:solidFill>
                <a:latin typeface="Footlight MT Light" panose="0204060206030A020304" pitchFamily="18" charset="0"/>
              </a:rPr>
              <a:t>Do </a:t>
            </a:r>
            <a:r>
              <a:rPr dirty="0" err="1" smtClean="0">
                <a:solidFill>
                  <a:srgbClr val="003399"/>
                </a:solidFill>
                <a:latin typeface="Footlight MT Light" panose="0204060206030A020304" pitchFamily="18" charset="0"/>
              </a:rPr>
              <a:t>Gooders</a:t>
            </a:r>
            <a:r>
              <a:rPr lang="en-US" dirty="0" smtClean="0">
                <a:solidFill>
                  <a:srgbClr val="003399"/>
                </a:solidFill>
                <a:latin typeface="Footlight MT Light" panose="0204060206030A020304" pitchFamily="18" charset="0"/>
              </a:rPr>
              <a:t>"</a:t>
            </a:r>
            <a:endParaRPr lang="en-US" dirty="0">
              <a:solidFill>
                <a:srgbClr val="003399"/>
              </a:solidFill>
              <a:latin typeface="Footlight MT Light" panose="0204060206030A020304" pitchFamily="18" charset="0"/>
            </a:endParaRPr>
          </a:p>
          <a:p>
            <a:pPr marL="0" indent="0" algn="l">
              <a:buNone/>
            </a:pPr>
            <a:r>
              <a:rPr dirty="0">
                <a:solidFill>
                  <a:srgbClr val="003399"/>
                </a:solidFill>
                <a:latin typeface="Footlight MT Light" panose="0204060206030A020304" pitchFamily="18" charset="0"/>
              </a:rPr>
              <a:t>Cycling</a:t>
            </a:r>
          </a:p>
          <a:p>
            <a:pPr marL="0" indent="0" algn="l">
              <a:buNone/>
            </a:pPr>
            <a:r>
              <a:rPr dirty="0">
                <a:solidFill>
                  <a:srgbClr val="003399"/>
                </a:solidFill>
                <a:latin typeface="Footlight MT Light" panose="0204060206030A020304" pitchFamily="18" charset="0"/>
              </a:rPr>
              <a:t>Meditation &amp; Reiki</a:t>
            </a:r>
          </a:p>
          <a:p>
            <a:pPr marL="0" indent="0" algn="l">
              <a:buNone/>
            </a:pPr>
            <a:r>
              <a:rPr dirty="0">
                <a:solidFill>
                  <a:srgbClr val="003399"/>
                </a:solidFill>
                <a:latin typeface="Footlight MT Light" panose="0204060206030A020304" pitchFamily="18" charset="0"/>
              </a:rPr>
              <a:t>Pick up soccer games</a:t>
            </a:r>
          </a:p>
          <a:p>
            <a:pPr marL="0" indent="0" algn="l">
              <a:buNone/>
            </a:pPr>
            <a:r>
              <a:rPr dirty="0">
                <a:solidFill>
                  <a:srgbClr val="003399"/>
                </a:solidFill>
                <a:latin typeface="Footlight MT Light" panose="0204060206030A020304" pitchFamily="18" charset="0"/>
              </a:rPr>
              <a:t>Raleigh/Durham Web Design </a:t>
            </a:r>
            <a:r>
              <a:rPr dirty="0" smtClean="0">
                <a:solidFill>
                  <a:srgbClr val="003399"/>
                </a:solidFill>
                <a:latin typeface="Footlight MT Light" panose="0204060206030A020304" pitchFamily="18" charset="0"/>
              </a:rPr>
              <a:t>Group</a:t>
            </a:r>
            <a:endParaRPr lang="en-US" dirty="0" smtClean="0">
              <a:solidFill>
                <a:srgbClr val="003399"/>
              </a:solidFill>
              <a:latin typeface="Footlight MT Light" panose="0204060206030A020304" pitchFamily="18" charset="0"/>
            </a:endParaRPr>
          </a:p>
          <a:p>
            <a:pPr marL="0" indent="0">
              <a:buNone/>
            </a:pPr>
            <a:r>
              <a:rPr lang="en-US" dirty="0">
                <a:solidFill>
                  <a:srgbClr val="003399"/>
                </a:solidFill>
                <a:latin typeface="Footlight MT Light" panose="0204060206030A020304" pitchFamily="18" charset="0"/>
              </a:rPr>
              <a:t>Free line dancing lessons</a:t>
            </a:r>
          </a:p>
          <a:p>
            <a:pPr marL="0" indent="0" algn="l">
              <a:buNone/>
            </a:pPr>
            <a:endParaRPr dirty="0">
              <a:solidFill>
                <a:srgbClr val="003399"/>
              </a:solidFill>
              <a:latin typeface="Footlight MT Light" panose="0204060206030A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numCol="1">
            <a:normAutofit/>
          </a:bodyPr>
          <a:lstStyle/>
          <a:p>
            <a:pPr marL="0" indent="0">
              <a:lnSpc>
                <a:spcPct val="150000"/>
              </a:lnSpc>
              <a:buNone/>
            </a:pPr>
            <a:r>
              <a:rPr lang="en-US" dirty="0" smtClean="0">
                <a:solidFill>
                  <a:srgbClr val="003399"/>
                </a:solidFill>
                <a:latin typeface="Footlight MT Light" panose="0204060206030A020304" pitchFamily="18" charset="0"/>
              </a:rPr>
              <a:t>Slow </a:t>
            </a:r>
            <a:r>
              <a:rPr lang="en-US" dirty="0">
                <a:solidFill>
                  <a:srgbClr val="003399"/>
                </a:solidFill>
                <a:latin typeface="Footlight MT Light" panose="0204060206030A020304" pitchFamily="18" charset="0"/>
              </a:rPr>
              <a:t>Spokes-Road Cycling</a:t>
            </a:r>
          </a:p>
          <a:p>
            <a:pPr marL="0" indent="0">
              <a:lnSpc>
                <a:spcPct val="150000"/>
              </a:lnSpc>
              <a:buNone/>
            </a:pPr>
            <a:r>
              <a:rPr lang="en-US" dirty="0">
                <a:solidFill>
                  <a:srgbClr val="003399"/>
                </a:solidFill>
                <a:latin typeface="Footlight MT Light" panose="0204060206030A020304" pitchFamily="18" charset="0"/>
              </a:rPr>
              <a:t>(A 18+ mph; B 16-18 mph; C 13-15; D 10-12 mph; Beginner under 10 mph</a:t>
            </a:r>
            <a:r>
              <a:rPr lang="en-US" dirty="0" smtClean="0">
                <a:solidFill>
                  <a:srgbClr val="003399"/>
                </a:solidFill>
                <a:latin typeface="Footlight MT Light" panose="0204060206030A020304" pitchFamily="18" charset="0"/>
              </a:rPr>
              <a:t>.)</a:t>
            </a:r>
          </a:p>
          <a:p>
            <a:pPr marL="0" indent="0">
              <a:lnSpc>
                <a:spcPct val="150000"/>
              </a:lnSpc>
              <a:buNone/>
            </a:pPr>
            <a:r>
              <a:rPr lang="en-US" dirty="0" smtClean="0">
                <a:solidFill>
                  <a:srgbClr val="003399"/>
                </a:solidFill>
                <a:latin typeface="Footlight MT Light" panose="0204060206030A020304" pitchFamily="18" charset="0"/>
              </a:rPr>
              <a:t>We Play! Playgroup for Infants/Toddlers</a:t>
            </a:r>
          </a:p>
          <a:p>
            <a:pPr marL="0" indent="0">
              <a:lnSpc>
                <a:spcPct val="150000"/>
              </a:lnSpc>
              <a:buNone/>
            </a:pPr>
            <a:r>
              <a:rPr lang="en-US" dirty="0" smtClean="0">
                <a:solidFill>
                  <a:srgbClr val="003399"/>
                </a:solidFill>
                <a:latin typeface="Footlight MT Light" panose="0204060206030A020304" pitchFamily="18" charset="0"/>
              </a:rPr>
              <a:t>Indie Film Meet Up Group</a:t>
            </a:r>
          </a:p>
          <a:p>
            <a:pPr marL="0" indent="0">
              <a:lnSpc>
                <a:spcPct val="150000"/>
              </a:lnSpc>
              <a:buNone/>
            </a:pPr>
            <a:r>
              <a:rPr lang="en-US" dirty="0" smtClean="0">
                <a:solidFill>
                  <a:srgbClr val="003399"/>
                </a:solidFill>
                <a:latin typeface="Footlight MT Light" panose="0204060206030A020304" pitchFamily="18" charset="0"/>
              </a:rPr>
              <a:t>Chapel Hill/Carrboro Community Games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b="1" dirty="0" smtClean="0">
                <a:solidFill>
                  <a:srgbClr val="003399"/>
                </a:solidFill>
                <a:latin typeface="Footlight MT Light" panose="0204060206030A020304" pitchFamily="18" charset="0"/>
              </a:rPr>
              <a:t>“Cuisine Artisans”</a:t>
            </a:r>
            <a:endParaRPr lang="en-US" dirty="0">
              <a:solidFill>
                <a:srgbClr val="003399"/>
              </a:solidFill>
              <a:latin typeface="Footlight MT Light" panose="0204060206030A020304" pitchFamily="18" charset="0"/>
            </a:endParaRPr>
          </a:p>
        </p:txBody>
      </p:sp>
      <p:sp>
        <p:nvSpPr>
          <p:cNvPr id="3" name="Content Placeholder 2"/>
          <p:cNvSpPr>
            <a:spLocks noGrp="1"/>
          </p:cNvSpPr>
          <p:nvPr>
            <p:ph idx="1"/>
          </p:nvPr>
        </p:nvSpPr>
        <p:spPr>
          <a:xfrm>
            <a:off x="457200" y="1600201"/>
            <a:ext cx="8229600" cy="3505199"/>
          </a:xfrm>
        </p:spPr>
        <p:txBody>
          <a:bodyPr numCol="1">
            <a:normAutofit/>
          </a:bodyPr>
          <a:lstStyle/>
          <a:p>
            <a:pPr marL="0" indent="0">
              <a:lnSpc>
                <a:spcPct val="150000"/>
              </a:lnSpc>
              <a:buNone/>
            </a:pPr>
            <a:r>
              <a:rPr lang="en-US" dirty="0" smtClean="0">
                <a:solidFill>
                  <a:srgbClr val="003399"/>
                </a:solidFill>
                <a:latin typeface="Bodoni MT Black" panose="02070A03080606020203" pitchFamily="18" charset="0"/>
              </a:rPr>
              <a:t>Fall </a:t>
            </a:r>
            <a:r>
              <a:rPr lang="en-US" dirty="0">
                <a:solidFill>
                  <a:srgbClr val="003399"/>
                </a:solidFill>
                <a:latin typeface="Bodoni MT Black" panose="02070A03080606020203" pitchFamily="18" charset="0"/>
              </a:rPr>
              <a:t>Fruits, Berries </a:t>
            </a:r>
            <a:r>
              <a:rPr lang="en-US" dirty="0" smtClean="0">
                <a:solidFill>
                  <a:srgbClr val="003399"/>
                </a:solidFill>
                <a:latin typeface="Bodoni MT Black" panose="02070A03080606020203" pitchFamily="18" charset="0"/>
              </a:rPr>
              <a:t>and Greens </a:t>
            </a:r>
          </a:p>
          <a:p>
            <a:pPr marL="0" indent="0">
              <a:lnSpc>
                <a:spcPct val="150000"/>
              </a:lnSpc>
              <a:buNone/>
            </a:pPr>
            <a:r>
              <a:rPr lang="en-US" dirty="0">
                <a:solidFill>
                  <a:srgbClr val="003399"/>
                </a:solidFill>
                <a:latin typeface="Bodoni MT Black" panose="02070A03080606020203" pitchFamily="18" charset="0"/>
              </a:rPr>
              <a:t>Market Walk &amp; Mushroom </a:t>
            </a:r>
            <a:r>
              <a:rPr lang="en-US" dirty="0" smtClean="0">
                <a:solidFill>
                  <a:srgbClr val="003399"/>
                </a:solidFill>
                <a:latin typeface="Bodoni MT Black" panose="02070A03080606020203" pitchFamily="18" charset="0"/>
              </a:rPr>
              <a:t>Talk</a:t>
            </a:r>
          </a:p>
          <a:p>
            <a:pPr marL="0" indent="0">
              <a:lnSpc>
                <a:spcPct val="150000"/>
              </a:lnSpc>
              <a:buNone/>
            </a:pPr>
            <a:r>
              <a:rPr lang="en-US" dirty="0" smtClean="0">
                <a:solidFill>
                  <a:srgbClr val="003399"/>
                </a:solidFill>
                <a:latin typeface="Bodoni MT Black" panose="02070A03080606020203" pitchFamily="18" charset="0"/>
              </a:rPr>
              <a:t>Chef's </a:t>
            </a:r>
            <a:r>
              <a:rPr lang="en-US" dirty="0">
                <a:solidFill>
                  <a:srgbClr val="003399"/>
                </a:solidFill>
                <a:latin typeface="Bodoni MT Black" panose="02070A03080606020203" pitchFamily="18" charset="0"/>
              </a:rPr>
              <a:t>Wild: Cocktails, Wines </a:t>
            </a:r>
            <a:r>
              <a:rPr lang="en-US" dirty="0" smtClean="0">
                <a:solidFill>
                  <a:srgbClr val="003399"/>
                </a:solidFill>
                <a:latin typeface="Bodoni MT Black" panose="02070A03080606020203" pitchFamily="18" charset="0"/>
              </a:rPr>
              <a:t>&amp; Sodas</a:t>
            </a:r>
          </a:p>
          <a:p>
            <a:pPr marL="0" indent="0">
              <a:lnSpc>
                <a:spcPct val="150000"/>
              </a:lnSpc>
              <a:buNone/>
            </a:pPr>
            <a:r>
              <a:rPr lang="en-US" dirty="0">
                <a:solidFill>
                  <a:srgbClr val="003399"/>
                </a:solidFill>
                <a:latin typeface="Bodoni MT Black" panose="02070A03080606020203" pitchFamily="18" charset="0"/>
              </a:rPr>
              <a:t>Cheese and Italian Wine </a:t>
            </a:r>
            <a:r>
              <a:rPr lang="en-US" dirty="0" smtClean="0">
                <a:solidFill>
                  <a:srgbClr val="003399"/>
                </a:solidFill>
                <a:latin typeface="Bodoni MT Black" panose="02070A03080606020203" pitchFamily="18" charset="0"/>
              </a:rPr>
              <a:t>Pairing</a:t>
            </a:r>
          </a:p>
          <a:p>
            <a:pPr marL="0" indent="0">
              <a:lnSpc>
                <a:spcPct val="150000"/>
              </a:lnSpc>
              <a:buNone/>
            </a:pPr>
            <a:endParaRPr lang="en-US" dirty="0" smtClean="0">
              <a:solidFill>
                <a:schemeClr val="accent5">
                  <a:lumMod val="75000"/>
                </a:schemeClr>
              </a:solidFill>
              <a:latin typeface="Bodoni MT Black" panose="02070A03080606020203" pitchFamily="18" charset="0"/>
            </a:endParaRPr>
          </a:p>
        </p:txBody>
      </p:sp>
      <p:sp>
        <p:nvSpPr>
          <p:cNvPr id="4" name="TextBox 3"/>
          <p:cNvSpPr txBox="1"/>
          <p:nvPr/>
        </p:nvSpPr>
        <p:spPr>
          <a:xfrm>
            <a:off x="609600" y="5638800"/>
            <a:ext cx="7924800" cy="954107"/>
          </a:xfrm>
          <a:prstGeom prst="rect">
            <a:avLst/>
          </a:prstGeom>
          <a:noFill/>
        </p:spPr>
        <p:txBody>
          <a:bodyPr wrap="square" numCol="1" rtlCol="0">
            <a:spAutoFit/>
          </a:bodyPr>
          <a:lstStyle/>
          <a:p>
            <a:r>
              <a:rPr lang="en-US" sz="2800" dirty="0">
                <a:solidFill>
                  <a:srgbClr val="003399"/>
                </a:solidFill>
                <a:latin typeface="Bodoni MT Black" panose="02070A03080606020203" pitchFamily="18" charset="0"/>
              </a:rPr>
              <a:t>http://www.meetup.com/cities/us/nc/chapel_hill/</a:t>
            </a:r>
          </a:p>
        </p:txBody>
      </p:sp>
    </p:spTree>
    <p:extLst>
      <p:ext uri="{BB962C8B-B14F-4D97-AF65-F5344CB8AC3E}">
        <p14:creationId xmlns:p14="http://schemas.microsoft.com/office/powerpoint/2010/main" val="303019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fade">
                                      <p:cBhvr>
                                        <p:cTn id="3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pattFill prst="divot">
          <a:fgClr>
            <a:schemeClr val="accent6">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solidFill>
                  <a:schemeClr val="accent5">
                    <a:lumMod val="75000"/>
                  </a:schemeClr>
                </a:solidFill>
                <a:latin typeface="Bodoni MT Black" panose="02070A03080606020203" pitchFamily="18" charset="0"/>
              </a:rPr>
              <a:t>Brainstorming</a:t>
            </a:r>
            <a:endParaRPr lang="en-US" sz="6600" dirty="0"/>
          </a:p>
        </p:txBody>
      </p:sp>
    </p:spTree>
    <p:extLst>
      <p:ext uri="{BB962C8B-B14F-4D97-AF65-F5344CB8AC3E}">
        <p14:creationId xmlns:p14="http://schemas.microsoft.com/office/powerpoint/2010/main" val="11919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pattFill prst="divot">
          <a:fgClr>
            <a:srgbClr val="FFCCCC"/>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numCol="1"/>
          <a:lstStyle/>
          <a:p>
            <a:pPr marL="0" indent="0" algn="ctr">
              <a:buNone/>
            </a:pPr>
            <a:r>
              <a:rPr lang="en-US" i="1" dirty="0" smtClean="0">
                <a:solidFill>
                  <a:schemeClr val="accent5">
                    <a:lumMod val="75000"/>
                  </a:schemeClr>
                </a:solidFill>
                <a:latin typeface="Bodoni MT Black" panose="02070A03080606020203" pitchFamily="18" charset="0"/>
              </a:rPr>
              <a:t>Start with a concrete problem</a:t>
            </a:r>
          </a:p>
          <a:p>
            <a:pPr marL="0" indent="0" algn="ctr">
              <a:buNone/>
            </a:pPr>
            <a:r>
              <a:rPr lang="en-US" i="1" dirty="0" smtClean="0">
                <a:solidFill>
                  <a:schemeClr val="accent5">
                    <a:lumMod val="75000"/>
                  </a:schemeClr>
                </a:solidFill>
                <a:latin typeface="Bodoni MT Black" panose="02070A03080606020203" pitchFamily="18" charset="0"/>
              </a:rPr>
              <a:t>Generate ideas</a:t>
            </a:r>
          </a:p>
          <a:p>
            <a:pPr marL="0" indent="0" algn="ctr">
              <a:buNone/>
            </a:pPr>
            <a:r>
              <a:rPr lang="en-US" i="1" dirty="0" smtClean="0">
                <a:solidFill>
                  <a:schemeClr val="accent5">
                    <a:lumMod val="75000"/>
                  </a:schemeClr>
                </a:solidFill>
                <a:latin typeface="Bodoni MT Black" panose="02070A03080606020203" pitchFamily="18" charset="0"/>
              </a:rPr>
              <a:t>Build on others ideas</a:t>
            </a:r>
          </a:p>
          <a:p>
            <a:pPr marL="0" indent="0" algn="ctr">
              <a:buNone/>
            </a:pPr>
            <a:r>
              <a:rPr lang="en-US" b="1" i="1" dirty="0" smtClean="0">
                <a:solidFill>
                  <a:schemeClr val="accent5">
                    <a:lumMod val="75000"/>
                  </a:schemeClr>
                </a:solidFill>
                <a:latin typeface="Bodoni MT Black" panose="02070A03080606020203" pitchFamily="18" charset="0"/>
              </a:rPr>
              <a:t>NO CRITICIZING IDEAS</a:t>
            </a:r>
          </a:p>
          <a:p>
            <a:pPr marL="0" indent="0" algn="ctr">
              <a:buNone/>
            </a:pPr>
            <a:r>
              <a:rPr lang="en-US" i="1" dirty="0" smtClean="0">
                <a:solidFill>
                  <a:schemeClr val="accent5">
                    <a:lumMod val="75000"/>
                  </a:schemeClr>
                </a:solidFill>
                <a:latin typeface="Bodoni MT Black" panose="02070A03080606020203" pitchFamily="18" charset="0"/>
              </a:rPr>
              <a:t>Free up your brain </a:t>
            </a:r>
          </a:p>
          <a:p>
            <a:pPr marL="0" indent="0" algn="ctr">
              <a:buNone/>
            </a:pPr>
            <a:r>
              <a:rPr lang="en-US" i="1" dirty="0">
                <a:solidFill>
                  <a:schemeClr val="accent5">
                    <a:lumMod val="75000"/>
                  </a:schemeClr>
                </a:solidFill>
                <a:latin typeface="Bodoni MT Black" panose="02070A03080606020203" pitchFamily="18" charset="0"/>
              </a:rPr>
              <a:t>Wacky and out there!</a:t>
            </a:r>
          </a:p>
          <a:p>
            <a:pPr marL="0" indent="0" algn="ctr">
              <a:buNone/>
            </a:pPr>
            <a:r>
              <a:rPr lang="en-US" i="1" dirty="0" smtClean="0">
                <a:solidFill>
                  <a:schemeClr val="accent5">
                    <a:lumMod val="75000"/>
                  </a:schemeClr>
                </a:solidFill>
                <a:latin typeface="Bodoni MT Black" panose="02070A03080606020203" pitchFamily="18" charset="0"/>
              </a:rPr>
              <a:t>Bizarre ideas can be honed into </a:t>
            </a:r>
          </a:p>
          <a:p>
            <a:pPr marL="0" indent="0" algn="ctr">
              <a:buNone/>
            </a:pPr>
            <a:r>
              <a:rPr lang="en-US" i="1" dirty="0" smtClean="0">
                <a:solidFill>
                  <a:schemeClr val="accent5">
                    <a:lumMod val="75000"/>
                  </a:schemeClr>
                </a:solidFill>
                <a:latin typeface="Bodoni MT Black" panose="02070A03080606020203" pitchFamily="18" charset="0"/>
              </a:rPr>
              <a:t>innovative &amp; workable solutions</a:t>
            </a:r>
            <a:endParaRPr lang="en-US" i="1" dirty="0">
              <a:solidFill>
                <a:schemeClr val="accent5">
                  <a:lumMod val="75000"/>
                </a:schemeClr>
              </a:solidFill>
              <a:latin typeface="Bodoni MT Black" panose="02070A03080606020203" pitchFamily="18" charset="0"/>
            </a:endParaRPr>
          </a:p>
        </p:txBody>
      </p:sp>
    </p:spTree>
    <p:extLst>
      <p:ext uri="{BB962C8B-B14F-4D97-AF65-F5344CB8AC3E}">
        <p14:creationId xmlns:p14="http://schemas.microsoft.com/office/powerpoint/2010/main" val="1801367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37"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outVertical)">
                                      <p:cBhvr>
                                        <p:cTn id="37" dur="500"/>
                                        <p:tgtEl>
                                          <p:spTgt spid="3">
                                            <p:txEl>
                                              <p:pRg st="6" end="6"/>
                                            </p:txEl>
                                          </p:spTgt>
                                        </p:tgtEl>
                                      </p:cBhvr>
                                    </p:animEffect>
                                  </p:childTnLst>
                                </p:cTn>
                              </p:par>
                              <p:par>
                                <p:cTn id="38" presetID="16" presetClass="entr" presetSubtype="37" fill="hold"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barn(outVertical)">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pattFill prst="divot">
          <a:fgClr>
            <a:srgbClr val="FFCCCC"/>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p:spPr>
        <p:txBody>
          <a:bodyPr numCol="1">
            <a:normAutofit/>
          </a:bodyPr>
          <a:lstStyle/>
          <a:p>
            <a:r>
              <a:rPr lang="en-US" sz="6600" dirty="0" smtClean="0">
                <a:solidFill>
                  <a:schemeClr val="accent5">
                    <a:lumMod val="75000"/>
                  </a:schemeClr>
                </a:solidFill>
                <a:latin typeface="Bodoni MT Black" panose="02070A03080606020203" pitchFamily="18" charset="0"/>
              </a:rPr>
              <a:t>Let’s Brainstorm!</a:t>
            </a:r>
            <a:endParaRPr lang="en-US" sz="6600" dirty="0">
              <a:solidFill>
                <a:schemeClr val="accent5">
                  <a:lumMod val="75000"/>
                </a:schemeClr>
              </a:solidFill>
              <a:latin typeface="Bodoni MT Black" panose="02070A03080606020203" pitchFamily="18" charset="0"/>
            </a:endParaRPr>
          </a:p>
        </p:txBody>
      </p:sp>
    </p:spTree>
    <p:extLst>
      <p:ext uri="{BB962C8B-B14F-4D97-AF65-F5344CB8AC3E}">
        <p14:creationId xmlns:p14="http://schemas.microsoft.com/office/powerpoint/2010/main" val="205166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down)">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pattFill prst="divot">
          <a:fgClr>
            <a:srgbClr val="FFCCCC"/>
          </a:fgClr>
          <a:bgClr>
            <a:schemeClr val="bg1"/>
          </a:bgClr>
        </a:patt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numCol="1"/>
          <a:lstStyle/>
          <a:p>
            <a:pPr marL="0" indent="0">
              <a:buNone/>
            </a:pPr>
            <a:r>
              <a:rPr lang="en-US" dirty="0" smtClean="0">
                <a:solidFill>
                  <a:schemeClr val="accent5">
                    <a:lumMod val="75000"/>
                  </a:schemeClr>
                </a:solidFill>
                <a:latin typeface="Bodoni MT Black" panose="02070A03080606020203" pitchFamily="18" charset="0"/>
              </a:rPr>
              <a:t>1 sentence description of person: </a:t>
            </a:r>
          </a:p>
          <a:p>
            <a:pPr marL="0" indent="0">
              <a:buNone/>
            </a:pPr>
            <a:r>
              <a:rPr lang="en-US" dirty="0" smtClean="0">
                <a:solidFill>
                  <a:schemeClr val="accent5">
                    <a:lumMod val="75000"/>
                  </a:schemeClr>
                </a:solidFill>
                <a:latin typeface="Bodoni MT Black" panose="02070A03080606020203" pitchFamily="18" charset="0"/>
              </a:rPr>
              <a:t>	Age &amp; gender</a:t>
            </a:r>
          </a:p>
          <a:p>
            <a:pPr marL="0" indent="0">
              <a:lnSpc>
                <a:spcPct val="200000"/>
              </a:lnSpc>
              <a:buNone/>
            </a:pPr>
            <a:r>
              <a:rPr lang="en-US" dirty="0" smtClean="0">
                <a:solidFill>
                  <a:schemeClr val="accent5">
                    <a:lumMod val="75000"/>
                  </a:schemeClr>
                </a:solidFill>
                <a:latin typeface="Bodoni MT Black" panose="02070A03080606020203" pitchFamily="18" charset="0"/>
              </a:rPr>
              <a:t>	Current interests</a:t>
            </a:r>
          </a:p>
          <a:p>
            <a:pPr marL="0" indent="0">
              <a:lnSpc>
                <a:spcPct val="200000"/>
              </a:lnSpc>
              <a:buNone/>
            </a:pPr>
            <a:r>
              <a:rPr lang="en-US" dirty="0" smtClean="0">
                <a:solidFill>
                  <a:schemeClr val="accent5">
                    <a:lumMod val="75000"/>
                  </a:schemeClr>
                </a:solidFill>
                <a:latin typeface="Bodoni MT Black" panose="02070A03080606020203" pitchFamily="18" charset="0"/>
              </a:rPr>
              <a:t>	Limitations</a:t>
            </a:r>
          </a:p>
          <a:p>
            <a:pPr marL="0" indent="0">
              <a:lnSpc>
                <a:spcPct val="200000"/>
              </a:lnSpc>
              <a:buNone/>
            </a:pPr>
            <a:r>
              <a:rPr lang="en-US" dirty="0" smtClean="0">
                <a:solidFill>
                  <a:schemeClr val="accent5">
                    <a:lumMod val="75000"/>
                  </a:schemeClr>
                </a:solidFill>
                <a:latin typeface="Bodoni MT Black" panose="02070A03080606020203" pitchFamily="18" charset="0"/>
              </a:rPr>
              <a:t>	…then we’ll all brainstorm</a:t>
            </a:r>
            <a:endParaRPr lang="en-US" dirty="0">
              <a:solidFill>
                <a:schemeClr val="accent5">
                  <a:lumMod val="75000"/>
                </a:schemeClr>
              </a:solidFill>
              <a:latin typeface="Bodoni MT Black" panose="02070A03080606020203" pitchFamily="18" charset="0"/>
            </a:endParaRPr>
          </a:p>
        </p:txBody>
      </p:sp>
    </p:spTree>
    <p:extLst>
      <p:ext uri="{BB962C8B-B14F-4D97-AF65-F5344CB8AC3E}">
        <p14:creationId xmlns:p14="http://schemas.microsoft.com/office/powerpoint/2010/main" val="297260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0"/>
            <a:ext cx="8229600" cy="1981200"/>
          </a:xfrm>
        </p:spPr>
        <p:txBody>
          <a:bodyPr numCol="1">
            <a:normAutofit/>
          </a:bodyPr>
          <a:lstStyle/>
          <a:p>
            <a:r>
              <a:rPr lang="en-US" sz="6600" i="1" dirty="0" smtClean="0">
                <a:solidFill>
                  <a:srgbClr val="993300"/>
                </a:solidFill>
                <a:latin typeface="Bodoni MT Black" panose="02070A03080606020203" pitchFamily="18" charset="0"/>
              </a:rPr>
              <a:t>Activity Analysis</a:t>
            </a:r>
            <a:endParaRPr lang="en-US" sz="6600" i="1" dirty="0">
              <a:solidFill>
                <a:srgbClr val="993300"/>
              </a:solidFill>
              <a:latin typeface="Bodoni MT Black" panose="02070A03080606020203" pitchFamily="18" charset="0"/>
            </a:endParaRPr>
          </a:p>
        </p:txBody>
      </p:sp>
    </p:spTree>
    <p:extLst>
      <p:ext uri="{BB962C8B-B14F-4D97-AF65-F5344CB8AC3E}">
        <p14:creationId xmlns:p14="http://schemas.microsoft.com/office/powerpoint/2010/main" val="1898719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down)">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i="1" dirty="0" smtClean="0">
                <a:solidFill>
                  <a:schemeClr val="accent4">
                    <a:lumMod val="75000"/>
                  </a:schemeClr>
                </a:solidFill>
                <a:latin typeface="Estrangelo Edessa" panose="03080600000000000000" pitchFamily="66" charset="0"/>
                <a:cs typeface="Estrangelo Edessa" panose="03080600000000000000" pitchFamily="66" charset="0"/>
              </a:rPr>
              <a:t>About Me</a:t>
            </a:r>
            <a:endParaRPr lang="en-US" i="1" dirty="0">
              <a:solidFill>
                <a:schemeClr val="accent4">
                  <a:lumMod val="75000"/>
                </a:schemeClr>
              </a:solidFill>
              <a:latin typeface="Estrangelo Edessa" panose="03080600000000000000" pitchFamily="66" charset="0"/>
              <a:cs typeface="Estrangelo Edessa" panose="03080600000000000000" pitchFamily="66" charset="0"/>
            </a:endParaRPr>
          </a:p>
        </p:txBody>
      </p:sp>
      <p:sp>
        <p:nvSpPr>
          <p:cNvPr id="3" name="Content Placeholder 2"/>
          <p:cNvSpPr>
            <a:spLocks noGrp="1"/>
          </p:cNvSpPr>
          <p:nvPr>
            <p:ph idx="1"/>
          </p:nvPr>
        </p:nvSpPr>
        <p:spPr/>
        <p:txBody>
          <a:bodyPr numCol="1">
            <a:normAutofit fontScale="92500"/>
          </a:bodyPr>
          <a:lstStyle/>
          <a:p>
            <a:r>
              <a:rPr lang="en-US" dirty="0" smtClean="0">
                <a:solidFill>
                  <a:schemeClr val="accent4">
                    <a:lumMod val="75000"/>
                  </a:schemeClr>
                </a:solidFill>
                <a:latin typeface="Estrangelo Edessa" panose="03080600000000000000" pitchFamily="66" charset="0"/>
                <a:cs typeface="Estrangelo Edessa" panose="03080600000000000000" pitchFamily="66" charset="0"/>
              </a:rPr>
              <a:t>Dad had a brother with multiple disabilities</a:t>
            </a:r>
          </a:p>
          <a:p>
            <a:r>
              <a:rPr lang="en-US" dirty="0" smtClean="0">
                <a:solidFill>
                  <a:schemeClr val="accent4">
                    <a:lumMod val="75000"/>
                  </a:schemeClr>
                </a:solidFill>
                <a:latin typeface="Estrangelo Edessa" panose="03080600000000000000" pitchFamily="66" charset="0"/>
                <a:cs typeface="Estrangelo Edessa" panose="03080600000000000000" pitchFamily="66" charset="0"/>
              </a:rPr>
              <a:t>Ben Becker’s Camp Nassau in the ‘60’s</a:t>
            </a:r>
          </a:p>
          <a:p>
            <a:r>
              <a:rPr lang="en-US" dirty="0" smtClean="0">
                <a:solidFill>
                  <a:schemeClr val="accent4">
                    <a:lumMod val="75000"/>
                  </a:schemeClr>
                </a:solidFill>
                <a:latin typeface="Estrangelo Edessa" panose="03080600000000000000" pitchFamily="66" charset="0"/>
                <a:cs typeface="Estrangelo Edessa" panose="03080600000000000000" pitchFamily="66" charset="0"/>
              </a:rPr>
              <a:t>Former Art Teacher</a:t>
            </a:r>
          </a:p>
          <a:p>
            <a:r>
              <a:rPr lang="en-US" dirty="0" smtClean="0">
                <a:solidFill>
                  <a:schemeClr val="accent4">
                    <a:lumMod val="75000"/>
                  </a:schemeClr>
                </a:solidFill>
                <a:latin typeface="Estrangelo Edessa" panose="03080600000000000000" pitchFamily="66" charset="0"/>
                <a:cs typeface="Estrangelo Edessa" panose="03080600000000000000" pitchFamily="66" charset="0"/>
              </a:rPr>
              <a:t>Licensed Recreation Therapist</a:t>
            </a:r>
          </a:p>
          <a:p>
            <a:r>
              <a:rPr lang="en-US" dirty="0" smtClean="0">
                <a:solidFill>
                  <a:schemeClr val="accent4">
                    <a:lumMod val="75000"/>
                  </a:schemeClr>
                </a:solidFill>
                <a:latin typeface="Estrangelo Edessa" panose="03080600000000000000" pitchFamily="66" charset="0"/>
                <a:cs typeface="Estrangelo Edessa" panose="03080600000000000000" pitchFamily="66" charset="0"/>
              </a:rPr>
              <a:t>Formerly, Inclusion Consultant/ DD Case Manager in Wake County through Community Partnerships</a:t>
            </a:r>
          </a:p>
          <a:p>
            <a:r>
              <a:rPr lang="en-US" dirty="0" smtClean="0">
                <a:solidFill>
                  <a:schemeClr val="accent4">
                    <a:lumMod val="75000"/>
                  </a:schemeClr>
                </a:solidFill>
                <a:latin typeface="Estrangelo Edessa" panose="03080600000000000000" pitchFamily="66" charset="0"/>
                <a:cs typeface="Estrangelo Edessa" panose="03080600000000000000" pitchFamily="66" charset="0"/>
              </a:rPr>
              <a:t>Currently Coordinator of Adapted Recreation &amp; Inclusion program, Chapel Hill Parks &amp; Recreation</a:t>
            </a:r>
            <a:endParaRPr lang="en-US" dirty="0">
              <a:solidFill>
                <a:schemeClr val="accent4">
                  <a:lumMod val="75000"/>
                </a:schemeClr>
              </a:solidFill>
              <a:latin typeface="Estrangelo Edessa" panose="03080600000000000000" pitchFamily="66" charset="0"/>
              <a:cs typeface="Estrangelo Edessa" panose="03080600000000000000" pitchFamily="66" charset="0"/>
            </a:endParaRPr>
          </a:p>
        </p:txBody>
      </p:sp>
    </p:spTree>
    <p:extLst>
      <p:ext uri="{BB962C8B-B14F-4D97-AF65-F5344CB8AC3E}">
        <p14:creationId xmlns:p14="http://schemas.microsoft.com/office/powerpoint/2010/main" val="150279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numCol="1">
            <a:noAutofit/>
          </a:bodyPr>
          <a:lstStyle/>
          <a:p>
            <a:r>
              <a:rPr lang="en-US" sz="5200" b="1" dirty="0">
                <a:solidFill>
                  <a:srgbClr val="993300"/>
                </a:solidFill>
                <a:latin typeface="Bodoni MT Black" panose="02070A03080606020203" pitchFamily="18" charset="0"/>
              </a:rPr>
              <a:t>A good analysis </a:t>
            </a:r>
            <a:r>
              <a:rPr lang="en-US" sz="5200" b="1" dirty="0" smtClean="0">
                <a:solidFill>
                  <a:srgbClr val="993300"/>
                </a:solidFill>
                <a:latin typeface="Bodoni MT Black" panose="02070A03080606020203" pitchFamily="18" charset="0"/>
              </a:rPr>
              <a:t>includes</a:t>
            </a:r>
            <a:r>
              <a:rPr lang="en-US" sz="5200" b="1" dirty="0">
                <a:solidFill>
                  <a:srgbClr val="993300"/>
                </a:solidFill>
                <a:latin typeface="Bodoni MT Black" panose="02070A03080606020203" pitchFamily="18" charset="0"/>
              </a:rPr>
              <a:t>:</a:t>
            </a:r>
            <a:br>
              <a:rPr lang="en-US" sz="5200" b="1" dirty="0">
                <a:solidFill>
                  <a:srgbClr val="993300"/>
                </a:solidFill>
                <a:latin typeface="Bodoni MT Black" panose="02070A03080606020203" pitchFamily="18" charset="0"/>
              </a:rPr>
            </a:br>
            <a:endParaRPr lang="en-US" sz="5200" dirty="0">
              <a:solidFill>
                <a:srgbClr val="993300"/>
              </a:solidFill>
              <a:latin typeface="Bodoni MT Black" panose="02070A03080606020203" pitchFamily="18" charset="0"/>
            </a:endParaRPr>
          </a:p>
        </p:txBody>
      </p:sp>
      <p:sp>
        <p:nvSpPr>
          <p:cNvPr id="3" name="Content Placeholder 2"/>
          <p:cNvSpPr>
            <a:spLocks noGrp="1"/>
          </p:cNvSpPr>
          <p:nvPr>
            <p:ph idx="1"/>
          </p:nvPr>
        </p:nvSpPr>
        <p:spPr>
          <a:xfrm>
            <a:off x="457200" y="1524000"/>
            <a:ext cx="8229600" cy="4602163"/>
          </a:xfrm>
        </p:spPr>
        <p:txBody>
          <a:bodyPr numCol="1">
            <a:normAutofit fontScale="77500" lnSpcReduction="20000"/>
          </a:bodyPr>
          <a:lstStyle/>
          <a:p>
            <a:pPr marL="0" indent="0">
              <a:buNone/>
            </a:pPr>
            <a:r>
              <a:rPr lang="en-US" dirty="0"/>
              <a:t> </a:t>
            </a:r>
            <a:r>
              <a:rPr lang="en-US" sz="5100" b="1" dirty="0" smtClean="0">
                <a:solidFill>
                  <a:srgbClr val="993300"/>
                </a:solidFill>
                <a:latin typeface="Bodoni MT" panose="02070603080606020203" pitchFamily="18" charset="0"/>
              </a:rPr>
              <a:t>Equipment </a:t>
            </a:r>
            <a:r>
              <a:rPr lang="en-US" sz="5100" b="1" dirty="0">
                <a:solidFill>
                  <a:srgbClr val="993300"/>
                </a:solidFill>
                <a:latin typeface="Bodoni MT" panose="02070603080606020203" pitchFamily="18" charset="0"/>
              </a:rPr>
              <a:t>required</a:t>
            </a:r>
            <a:endParaRPr lang="en-US" sz="5100" dirty="0">
              <a:solidFill>
                <a:srgbClr val="993300"/>
              </a:solidFill>
              <a:latin typeface="Bodoni MT" panose="02070603080606020203" pitchFamily="18" charset="0"/>
            </a:endParaRPr>
          </a:p>
          <a:p>
            <a:pPr marL="0" lvl="0" indent="0">
              <a:lnSpc>
                <a:spcPct val="160000"/>
              </a:lnSpc>
              <a:buNone/>
            </a:pPr>
            <a:r>
              <a:rPr lang="en-US" sz="5100" b="1" dirty="0">
                <a:solidFill>
                  <a:srgbClr val="993300"/>
                </a:solidFill>
                <a:latin typeface="Bodoni MT" panose="02070603080606020203" pitchFamily="18" charset="0"/>
              </a:rPr>
              <a:t>Simple description of </a:t>
            </a:r>
            <a:r>
              <a:rPr lang="en-US" sz="5100" b="1" dirty="0" smtClean="0">
                <a:solidFill>
                  <a:srgbClr val="993300"/>
                </a:solidFill>
                <a:latin typeface="Bodoni MT" panose="02070603080606020203" pitchFamily="18" charset="0"/>
              </a:rPr>
              <a:t>directions/rules</a:t>
            </a:r>
            <a:endParaRPr lang="en-US" sz="5100" dirty="0">
              <a:solidFill>
                <a:srgbClr val="993300"/>
              </a:solidFill>
              <a:latin typeface="Bodoni MT" panose="02070603080606020203" pitchFamily="18" charset="0"/>
            </a:endParaRPr>
          </a:p>
          <a:p>
            <a:pPr marL="0" lvl="0" indent="0">
              <a:lnSpc>
                <a:spcPct val="120000"/>
              </a:lnSpc>
              <a:buNone/>
            </a:pPr>
            <a:r>
              <a:rPr lang="en-US" sz="5100" b="1" dirty="0" smtClean="0">
                <a:solidFill>
                  <a:srgbClr val="993300"/>
                </a:solidFill>
                <a:latin typeface="Bodoni MT" panose="02070603080606020203" pitchFamily="18" charset="0"/>
              </a:rPr>
              <a:t>Administrative </a:t>
            </a:r>
            <a:r>
              <a:rPr lang="en-US" sz="5100" b="1" dirty="0">
                <a:solidFill>
                  <a:srgbClr val="993300"/>
                </a:solidFill>
                <a:latin typeface="Bodoni MT" panose="02070603080606020203" pitchFamily="18" charset="0"/>
              </a:rPr>
              <a:t>and leadership </a:t>
            </a:r>
            <a:r>
              <a:rPr lang="en-US" sz="5100" b="1" dirty="0" smtClean="0">
                <a:solidFill>
                  <a:srgbClr val="993300"/>
                </a:solidFill>
                <a:latin typeface="Bodoni MT" panose="02070603080606020203" pitchFamily="18" charset="0"/>
              </a:rPr>
              <a:t>concerns</a:t>
            </a:r>
          </a:p>
          <a:p>
            <a:pPr marL="0" indent="0">
              <a:lnSpc>
                <a:spcPct val="120000"/>
              </a:lnSpc>
              <a:buNone/>
            </a:pPr>
            <a:r>
              <a:rPr lang="en-US" sz="5100" b="1" dirty="0">
                <a:solidFill>
                  <a:srgbClr val="993300"/>
                </a:solidFill>
                <a:latin typeface="Bodoni MT" panose="02070603080606020203" pitchFamily="18" charset="0"/>
              </a:rPr>
              <a:t>Purpose or goal</a:t>
            </a:r>
            <a:endParaRPr lang="en-US" sz="5100" dirty="0">
              <a:solidFill>
                <a:srgbClr val="993300"/>
              </a:solidFill>
              <a:latin typeface="Bodoni MT" panose="02070603080606020203" pitchFamily="18" charset="0"/>
            </a:endParaRPr>
          </a:p>
          <a:p>
            <a:pPr marL="0" lvl="0" indent="0">
              <a:lnSpc>
                <a:spcPct val="120000"/>
              </a:lnSpc>
              <a:buNone/>
            </a:pPr>
            <a:endParaRPr lang="en-US" sz="5100" dirty="0">
              <a:solidFill>
                <a:srgbClr val="993300"/>
              </a:solidFill>
              <a:latin typeface="Bodoni MT" panose="02070603080606020203" pitchFamily="18" charset="0"/>
            </a:endParaRPr>
          </a:p>
          <a:p>
            <a:pPr marL="0" indent="0">
              <a:buNone/>
            </a:pPr>
            <a:endParaRPr lang="en-US" dirty="0"/>
          </a:p>
        </p:txBody>
      </p:sp>
    </p:spTree>
    <p:extLst>
      <p:ext uri="{BB962C8B-B14F-4D97-AF65-F5344CB8AC3E}">
        <p14:creationId xmlns:p14="http://schemas.microsoft.com/office/powerpoint/2010/main" val="3859293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731838"/>
          </a:xfrm>
        </p:spPr>
        <p:txBody>
          <a:bodyPr numCol="1">
            <a:noAutofit/>
          </a:bodyPr>
          <a:lstStyle/>
          <a:p>
            <a:pPr lvl="0"/>
            <a:r>
              <a:rPr lang="en-US" sz="3800" b="1" dirty="0">
                <a:solidFill>
                  <a:srgbClr val="993300"/>
                </a:solidFill>
                <a:latin typeface="Bodoni MT Black" panose="02070A03080606020203" pitchFamily="18" charset="0"/>
              </a:rPr>
              <a:t>What is required to </a:t>
            </a:r>
            <a:r>
              <a:rPr lang="en-US" sz="3800" b="1" dirty="0" smtClean="0">
                <a:solidFill>
                  <a:srgbClr val="993300"/>
                </a:solidFill>
                <a:latin typeface="Bodoni MT Black" panose="02070A03080606020203" pitchFamily="18" charset="0"/>
              </a:rPr>
              <a:t>participate?</a:t>
            </a:r>
            <a:r>
              <a:rPr lang="en-US" sz="3800" b="1" dirty="0">
                <a:latin typeface="Bodoni MT Black" panose="02070A03080606020203" pitchFamily="18" charset="0"/>
              </a:rPr>
              <a:t/>
            </a:r>
            <a:br>
              <a:rPr lang="en-US" sz="3800" b="1" dirty="0">
                <a:latin typeface="Bodoni MT Black" panose="02070A03080606020203" pitchFamily="18" charset="0"/>
              </a:rPr>
            </a:br>
            <a:endParaRPr lang="en-US" sz="3800" dirty="0">
              <a:latin typeface="Bodoni MT Black" panose="02070A03080606020203" pitchFamily="18" charset="0"/>
            </a:endParaRPr>
          </a:p>
        </p:txBody>
      </p:sp>
      <p:sp>
        <p:nvSpPr>
          <p:cNvPr id="3" name="Content Placeholder 2"/>
          <p:cNvSpPr>
            <a:spLocks noGrp="1"/>
          </p:cNvSpPr>
          <p:nvPr>
            <p:ph idx="1"/>
          </p:nvPr>
        </p:nvSpPr>
        <p:spPr/>
        <p:txBody>
          <a:bodyPr numCol="1"/>
          <a:lstStyle/>
          <a:p>
            <a:pPr marL="0" indent="0">
              <a:lnSpc>
                <a:spcPct val="200000"/>
              </a:lnSpc>
              <a:buNone/>
            </a:pPr>
            <a:r>
              <a:rPr lang="en-US" b="1" i="1" dirty="0">
                <a:solidFill>
                  <a:srgbClr val="993300"/>
                </a:solidFill>
                <a:latin typeface="Bodoni MT" panose="02070603080606020203" pitchFamily="18" charset="0"/>
              </a:rPr>
              <a:t>Physical/sensorimotor</a:t>
            </a:r>
          </a:p>
          <a:p>
            <a:pPr marL="0" indent="0">
              <a:lnSpc>
                <a:spcPct val="200000"/>
              </a:lnSpc>
              <a:buNone/>
            </a:pPr>
            <a:r>
              <a:rPr lang="en-US" b="1" i="1" dirty="0" smtClean="0">
                <a:solidFill>
                  <a:srgbClr val="993300"/>
                </a:solidFill>
                <a:latin typeface="Bodoni MT" panose="02070603080606020203" pitchFamily="18" charset="0"/>
              </a:rPr>
              <a:t>Mental/cognitive</a:t>
            </a:r>
            <a:endParaRPr lang="en-US" b="1" i="1" dirty="0">
              <a:solidFill>
                <a:srgbClr val="993300"/>
              </a:solidFill>
              <a:latin typeface="Bodoni MT" panose="02070603080606020203" pitchFamily="18" charset="0"/>
            </a:endParaRPr>
          </a:p>
          <a:p>
            <a:pPr marL="0" indent="0">
              <a:lnSpc>
                <a:spcPct val="200000"/>
              </a:lnSpc>
              <a:buNone/>
            </a:pPr>
            <a:r>
              <a:rPr lang="en-US" b="1" i="1" dirty="0" smtClean="0">
                <a:solidFill>
                  <a:srgbClr val="993300"/>
                </a:solidFill>
                <a:latin typeface="Bodoni MT" panose="02070603080606020203" pitchFamily="18" charset="0"/>
              </a:rPr>
              <a:t>Social interaction</a:t>
            </a:r>
          </a:p>
          <a:p>
            <a:pPr marL="0" indent="0">
              <a:lnSpc>
                <a:spcPct val="200000"/>
              </a:lnSpc>
              <a:buNone/>
            </a:pPr>
            <a:r>
              <a:rPr lang="en-US" b="1" i="1" dirty="0" smtClean="0">
                <a:solidFill>
                  <a:srgbClr val="993300"/>
                </a:solidFill>
                <a:latin typeface="Bodoni MT" panose="02070603080606020203" pitchFamily="18" charset="0"/>
              </a:rPr>
              <a:t>Affective/emotional</a:t>
            </a:r>
            <a:endParaRPr lang="en-US" b="1" i="1" dirty="0">
              <a:solidFill>
                <a:srgbClr val="993300"/>
              </a:solidFill>
              <a:latin typeface="Bodoni MT" panose="02070603080606020203" pitchFamily="18" charset="0"/>
            </a:endParaRPr>
          </a:p>
          <a:p>
            <a:pPr marL="0" indent="0">
              <a:lnSpc>
                <a:spcPct val="200000"/>
              </a:lnSpc>
              <a:buNone/>
            </a:pPr>
            <a:endParaRPr lang="en-US" b="1" i="1" dirty="0">
              <a:solidFill>
                <a:srgbClr val="993300"/>
              </a:solidFill>
              <a:latin typeface="Bodoni MT" panose="02070603080606020203" pitchFamily="18" charset="0"/>
            </a:endParaRPr>
          </a:p>
          <a:p>
            <a:pPr marL="0" indent="0">
              <a:buNone/>
            </a:pPr>
            <a:endParaRPr lang="en-US" dirty="0"/>
          </a:p>
        </p:txBody>
      </p:sp>
    </p:spTree>
    <p:extLst>
      <p:ext uri="{BB962C8B-B14F-4D97-AF65-F5344CB8AC3E}">
        <p14:creationId xmlns:p14="http://schemas.microsoft.com/office/powerpoint/2010/main" val="1527983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anim calcmode="lin" valueType="num">
                                      <p:cBhvr>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anim calcmode="lin" valueType="num">
                                      <p:cBhvr>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500"/>
                                        <p:tgtEl>
                                          <p:spTgt spid="3">
                                            <p:txEl>
                                              <p:pRg st="2" end="2"/>
                                            </p:txEl>
                                          </p:spTgt>
                                        </p:tgtEl>
                                      </p:cBhvr>
                                    </p:animEffect>
                                    <p:anim calcmode="lin" valueType="num">
                                      <p:cBhvr>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500"/>
                                        <p:tgtEl>
                                          <p:spTgt spid="3">
                                            <p:txEl>
                                              <p:pRg st="3" end="3"/>
                                            </p:txEl>
                                          </p:spTgt>
                                        </p:tgtEl>
                                      </p:cBhvr>
                                    </p:animEffect>
                                    <p:anim calcmode="lin" valueType="num">
                                      <p:cBhvr>
                                        <p:cTn id="3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b="1" dirty="0" smtClean="0">
                <a:solidFill>
                  <a:srgbClr val="993300"/>
                </a:solidFill>
                <a:latin typeface="Bodoni MT" panose="02070603080606020203" pitchFamily="18" charset="0"/>
              </a:rPr>
              <a:t>Activity Analysis: Ping Pong</a:t>
            </a:r>
            <a:endParaRPr lang="en-US" b="1" dirty="0">
              <a:solidFill>
                <a:srgbClr val="993300"/>
              </a:solidFill>
              <a:latin typeface="Bodoni MT" panose="02070603080606020203" pitchFamily="18" charset="0"/>
            </a:endParaRPr>
          </a:p>
        </p:txBody>
      </p:sp>
      <p:sp>
        <p:nvSpPr>
          <p:cNvPr id="3" name="Content Placeholder 2"/>
          <p:cNvSpPr>
            <a:spLocks noGrp="1"/>
          </p:cNvSpPr>
          <p:nvPr>
            <p:ph idx="1"/>
          </p:nvPr>
        </p:nvSpPr>
        <p:spPr/>
        <p:txBody>
          <a:bodyPr numCol="1">
            <a:normAutofit fontScale="70000" lnSpcReduction="20000"/>
          </a:bodyPr>
          <a:lstStyle/>
          <a:p>
            <a:pPr marL="0" indent="0">
              <a:lnSpc>
                <a:spcPct val="200000"/>
              </a:lnSpc>
              <a:buNone/>
            </a:pPr>
            <a:r>
              <a:rPr lang="en-US" sz="4000" b="1" i="1" dirty="0" smtClean="0">
                <a:solidFill>
                  <a:srgbClr val="993300"/>
                </a:solidFill>
                <a:latin typeface="Bodoni MT" panose="02070603080606020203" pitchFamily="18" charset="0"/>
              </a:rPr>
              <a:t>Physical/Sensorimotor</a:t>
            </a:r>
            <a:endParaRPr lang="en-US" sz="4000" b="1" i="1" dirty="0">
              <a:solidFill>
                <a:srgbClr val="993300"/>
              </a:solidFill>
              <a:latin typeface="Bodoni MT" panose="02070603080606020203" pitchFamily="18" charset="0"/>
            </a:endParaRPr>
          </a:p>
          <a:p>
            <a:pPr marL="0" indent="0">
              <a:buNone/>
            </a:pPr>
            <a:r>
              <a:rPr lang="en-US" dirty="0">
                <a:solidFill>
                  <a:srgbClr val="993300"/>
                </a:solidFill>
                <a:latin typeface="Bodoni MT" panose="02070603080606020203" pitchFamily="18" charset="0"/>
              </a:rPr>
              <a:t>G</a:t>
            </a:r>
            <a:r>
              <a:rPr lang="en-US" dirty="0" smtClean="0">
                <a:solidFill>
                  <a:srgbClr val="993300"/>
                </a:solidFill>
                <a:latin typeface="Bodoni MT" panose="02070603080606020203" pitchFamily="18" charset="0"/>
              </a:rPr>
              <a:t>rasp </a:t>
            </a:r>
            <a:r>
              <a:rPr lang="en-US" dirty="0">
                <a:solidFill>
                  <a:srgbClr val="993300"/>
                </a:solidFill>
                <a:latin typeface="Bodoni MT" panose="02070603080606020203" pitchFamily="18" charset="0"/>
              </a:rPr>
              <a:t>and hold a paddle</a:t>
            </a:r>
          </a:p>
          <a:p>
            <a:pPr marL="0" indent="0">
              <a:buNone/>
            </a:pPr>
            <a:r>
              <a:rPr lang="en-US" dirty="0">
                <a:solidFill>
                  <a:srgbClr val="993300"/>
                </a:solidFill>
                <a:latin typeface="Bodoni MT" panose="02070603080606020203" pitchFamily="18" charset="0"/>
              </a:rPr>
              <a:t>N</a:t>
            </a:r>
            <a:r>
              <a:rPr lang="en-US" dirty="0" smtClean="0">
                <a:solidFill>
                  <a:srgbClr val="993300"/>
                </a:solidFill>
                <a:latin typeface="Bodoni MT" panose="02070603080606020203" pitchFamily="18" charset="0"/>
              </a:rPr>
              <a:t>eeds </a:t>
            </a:r>
            <a:r>
              <a:rPr lang="en-US" dirty="0">
                <a:solidFill>
                  <a:srgbClr val="993300"/>
                </a:solidFill>
                <a:latin typeface="Bodoni MT" panose="02070603080606020203" pitchFamily="18" charset="0"/>
              </a:rPr>
              <a:t>sufficient elbow, shoulder, and wrist movement to hit the ball</a:t>
            </a:r>
          </a:p>
          <a:p>
            <a:pPr marL="0" indent="0">
              <a:buNone/>
            </a:pPr>
            <a:r>
              <a:rPr lang="en-US" dirty="0">
                <a:solidFill>
                  <a:srgbClr val="993300"/>
                </a:solidFill>
                <a:latin typeface="Bodoni MT" panose="02070603080606020203" pitchFamily="18" charset="0"/>
              </a:rPr>
              <a:t>M</a:t>
            </a:r>
            <a:r>
              <a:rPr lang="en-US" dirty="0" smtClean="0">
                <a:solidFill>
                  <a:srgbClr val="993300"/>
                </a:solidFill>
                <a:latin typeface="Bodoni MT" panose="02070603080606020203" pitchFamily="18" charset="0"/>
              </a:rPr>
              <a:t>ust </a:t>
            </a:r>
            <a:r>
              <a:rPr lang="en-US" dirty="0">
                <a:solidFill>
                  <a:srgbClr val="993300"/>
                </a:solidFill>
                <a:latin typeface="Bodoni MT" panose="02070603080606020203" pitchFamily="18" charset="0"/>
              </a:rPr>
              <a:t>have enough mobility to move quickly</a:t>
            </a:r>
          </a:p>
          <a:p>
            <a:pPr marL="0" indent="0">
              <a:lnSpc>
                <a:spcPct val="200000"/>
              </a:lnSpc>
              <a:buNone/>
            </a:pPr>
            <a:r>
              <a:rPr lang="en-US" sz="4000" b="1" i="1" dirty="0" smtClean="0">
                <a:solidFill>
                  <a:srgbClr val="993300"/>
                </a:solidFill>
                <a:latin typeface="Bodoni MT" panose="02070603080606020203" pitchFamily="18" charset="0"/>
              </a:rPr>
              <a:t>Mental/Cognitive	</a:t>
            </a:r>
            <a:endParaRPr lang="en-US" sz="4000" b="1" i="1" dirty="0">
              <a:solidFill>
                <a:srgbClr val="993300"/>
              </a:solidFill>
              <a:latin typeface="Bodoni MT" panose="02070603080606020203" pitchFamily="18" charset="0"/>
            </a:endParaRPr>
          </a:p>
          <a:p>
            <a:pPr marL="0" indent="0">
              <a:buNone/>
            </a:pPr>
            <a:r>
              <a:rPr lang="en-US" dirty="0" smtClean="0">
                <a:solidFill>
                  <a:srgbClr val="993300"/>
                </a:solidFill>
                <a:latin typeface="Bodoni MT" panose="02070603080606020203" pitchFamily="18" charset="0"/>
              </a:rPr>
              <a:t>Remembering </a:t>
            </a:r>
            <a:r>
              <a:rPr lang="en-US" dirty="0">
                <a:solidFill>
                  <a:srgbClr val="993300"/>
                </a:solidFill>
                <a:latin typeface="Bodoni MT" panose="02070603080606020203" pitchFamily="18" charset="0"/>
              </a:rPr>
              <a:t>the rules</a:t>
            </a:r>
          </a:p>
          <a:p>
            <a:pPr marL="0" indent="0">
              <a:buNone/>
            </a:pPr>
            <a:r>
              <a:rPr lang="en-US" dirty="0" smtClean="0">
                <a:solidFill>
                  <a:srgbClr val="993300"/>
                </a:solidFill>
                <a:latin typeface="Bodoni MT" panose="02070603080606020203" pitchFamily="18" charset="0"/>
              </a:rPr>
              <a:t>Considering </a:t>
            </a:r>
            <a:r>
              <a:rPr lang="en-US" dirty="0">
                <a:solidFill>
                  <a:srgbClr val="993300"/>
                </a:solidFill>
                <a:latin typeface="Bodoni MT" panose="02070603080606020203" pitchFamily="18" charset="0"/>
              </a:rPr>
              <a:t>strategies</a:t>
            </a:r>
          </a:p>
          <a:p>
            <a:pPr marL="0" indent="0">
              <a:buNone/>
            </a:pPr>
            <a:r>
              <a:rPr lang="en-US" dirty="0"/>
              <a:t> </a:t>
            </a:r>
          </a:p>
          <a:p>
            <a:pPr marL="0" indent="0">
              <a:buNone/>
            </a:pPr>
            <a:r>
              <a:rPr lang="en-US" dirty="0">
                <a:latin typeface="Bodoni MT" panose="02070603080606020203" pitchFamily="18" charset="0"/>
              </a:rPr>
              <a:t> </a:t>
            </a:r>
          </a:p>
          <a:p>
            <a:pPr marL="0" indent="0">
              <a:buNone/>
            </a:pPr>
            <a:endParaRPr lang="en-US" dirty="0"/>
          </a:p>
        </p:txBody>
      </p:sp>
      <p:pic>
        <p:nvPicPr>
          <p:cNvPr id="2050" name="Picture 2" descr="C:\Users\mkaslovsky\AppData\Local\Microsoft\Windows\Temporary Internet Files\Content.IE5\S0RQQUV2\MC90016854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4191000" y="3657600"/>
            <a:ext cx="1810512" cy="18086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874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additive="base">
                                        <p:cTn id="4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pPr algn="l"/>
            <a:r>
              <a:rPr lang="en-US" i="1" dirty="0">
                <a:solidFill>
                  <a:srgbClr val="993300"/>
                </a:solidFill>
                <a:latin typeface="Bodoni MT" panose="02070603080606020203" pitchFamily="18" charset="0"/>
              </a:rPr>
              <a:t>Ping </a:t>
            </a:r>
            <a:r>
              <a:rPr lang="en-US" i="1" dirty="0" smtClean="0">
                <a:solidFill>
                  <a:srgbClr val="993300"/>
                </a:solidFill>
                <a:latin typeface="Bodoni MT" panose="02070603080606020203" pitchFamily="18" charset="0"/>
              </a:rPr>
              <a:t>Pong, continued</a:t>
            </a:r>
            <a:endParaRPr lang="en-US" dirty="0">
              <a:solidFill>
                <a:srgbClr val="993300"/>
              </a:solidFill>
            </a:endParaRPr>
          </a:p>
        </p:txBody>
      </p:sp>
      <p:sp>
        <p:nvSpPr>
          <p:cNvPr id="3" name="Content Placeholder 2"/>
          <p:cNvSpPr>
            <a:spLocks noGrp="1"/>
          </p:cNvSpPr>
          <p:nvPr>
            <p:ph idx="1"/>
          </p:nvPr>
        </p:nvSpPr>
        <p:spPr/>
        <p:txBody>
          <a:bodyPr numCol="1">
            <a:normAutofit/>
          </a:bodyPr>
          <a:lstStyle/>
          <a:p>
            <a:pPr marL="0" indent="0">
              <a:lnSpc>
                <a:spcPct val="200000"/>
              </a:lnSpc>
              <a:buNone/>
            </a:pPr>
            <a:r>
              <a:rPr lang="en-US" sz="3000" b="1" i="1" u="sng" dirty="0">
                <a:solidFill>
                  <a:srgbClr val="993300"/>
                </a:solidFill>
                <a:latin typeface="Bodoni MT" panose="02070603080606020203" pitchFamily="18" charset="0"/>
              </a:rPr>
              <a:t>Social </a:t>
            </a:r>
            <a:r>
              <a:rPr lang="en-US" sz="3000" b="1" i="1" u="sng" dirty="0" smtClean="0">
                <a:solidFill>
                  <a:srgbClr val="993300"/>
                </a:solidFill>
                <a:latin typeface="Bodoni MT" panose="02070603080606020203" pitchFamily="18" charset="0"/>
              </a:rPr>
              <a:t>Interaction:</a:t>
            </a:r>
            <a:r>
              <a:rPr lang="en-US" sz="3000" b="1" i="1" dirty="0" smtClean="0">
                <a:solidFill>
                  <a:srgbClr val="993300"/>
                </a:solidFill>
                <a:latin typeface="Bodoni MT" panose="02070603080606020203" pitchFamily="18" charset="0"/>
              </a:rPr>
              <a:t>			</a:t>
            </a:r>
            <a:endParaRPr lang="en-US" sz="3000" b="1" i="1" u="sng" dirty="0">
              <a:solidFill>
                <a:srgbClr val="993300"/>
              </a:solidFill>
              <a:latin typeface="Bodoni MT" panose="02070603080606020203" pitchFamily="18" charset="0"/>
            </a:endParaRPr>
          </a:p>
          <a:p>
            <a:pPr marL="0" indent="0">
              <a:buNone/>
            </a:pPr>
            <a:r>
              <a:rPr lang="en-US" sz="2600" dirty="0">
                <a:solidFill>
                  <a:srgbClr val="993300"/>
                </a:solidFill>
                <a:latin typeface="Bodoni MT" panose="02070603080606020203" pitchFamily="18" charset="0"/>
              </a:rPr>
              <a:t>M</a:t>
            </a:r>
            <a:r>
              <a:rPr lang="en-US" sz="2600" dirty="0" smtClean="0">
                <a:solidFill>
                  <a:srgbClr val="993300"/>
                </a:solidFill>
                <a:latin typeface="Bodoni MT" panose="02070603080606020203" pitchFamily="18" charset="0"/>
              </a:rPr>
              <a:t>ust </a:t>
            </a:r>
            <a:r>
              <a:rPr lang="en-US" sz="2600" dirty="0">
                <a:solidFill>
                  <a:srgbClr val="993300"/>
                </a:solidFill>
                <a:latin typeface="Bodoni MT" panose="02070603080606020203" pitchFamily="18" charset="0"/>
              </a:rPr>
              <a:t>be willing to play fair</a:t>
            </a:r>
          </a:p>
          <a:p>
            <a:pPr marL="0" indent="0">
              <a:buNone/>
            </a:pPr>
            <a:r>
              <a:rPr lang="en-US" sz="2600" dirty="0">
                <a:solidFill>
                  <a:srgbClr val="993300"/>
                </a:solidFill>
                <a:latin typeface="Bodoni MT" panose="02070603080606020203" pitchFamily="18" charset="0"/>
              </a:rPr>
              <a:t>M</a:t>
            </a:r>
            <a:r>
              <a:rPr lang="en-US" sz="2600" dirty="0" smtClean="0">
                <a:solidFill>
                  <a:srgbClr val="993300"/>
                </a:solidFill>
                <a:latin typeface="Bodoni MT" panose="02070603080606020203" pitchFamily="18" charset="0"/>
              </a:rPr>
              <a:t>ust </a:t>
            </a:r>
            <a:r>
              <a:rPr lang="en-US" sz="2600" dirty="0">
                <a:solidFill>
                  <a:srgbClr val="993300"/>
                </a:solidFill>
                <a:latin typeface="Bodoni MT" panose="02070603080606020203" pitchFamily="18" charset="0"/>
              </a:rPr>
              <a:t>take </a:t>
            </a:r>
            <a:r>
              <a:rPr lang="en-US" sz="2600" dirty="0" smtClean="0">
                <a:solidFill>
                  <a:srgbClr val="993300"/>
                </a:solidFill>
                <a:latin typeface="Bodoni MT" panose="02070603080606020203" pitchFamily="18" charset="0"/>
              </a:rPr>
              <a:t>opponent’s </a:t>
            </a:r>
            <a:r>
              <a:rPr lang="en-US" sz="2600" dirty="0">
                <a:solidFill>
                  <a:srgbClr val="993300"/>
                </a:solidFill>
                <a:latin typeface="Bodoni MT" panose="02070603080606020203" pitchFamily="18" charset="0"/>
              </a:rPr>
              <a:t>ability into </a:t>
            </a:r>
            <a:r>
              <a:rPr lang="en-US" sz="2600" dirty="0" smtClean="0">
                <a:solidFill>
                  <a:srgbClr val="993300"/>
                </a:solidFill>
                <a:latin typeface="Bodoni MT" panose="02070603080606020203" pitchFamily="18" charset="0"/>
              </a:rPr>
              <a:t>consideration</a:t>
            </a:r>
            <a:endParaRPr lang="en-US" sz="2600" dirty="0">
              <a:solidFill>
                <a:srgbClr val="993300"/>
              </a:solidFill>
              <a:latin typeface="Bodoni MT" panose="02070603080606020203" pitchFamily="18" charset="0"/>
            </a:endParaRPr>
          </a:p>
          <a:p>
            <a:pPr marL="0" indent="0">
              <a:lnSpc>
                <a:spcPct val="200000"/>
              </a:lnSpc>
              <a:buNone/>
            </a:pPr>
            <a:r>
              <a:rPr lang="en-US" sz="3000" b="1" i="1" u="sng" dirty="0" smtClean="0">
                <a:solidFill>
                  <a:srgbClr val="993300"/>
                </a:solidFill>
                <a:latin typeface="Bodoni MT" panose="02070603080606020203" pitchFamily="18" charset="0"/>
              </a:rPr>
              <a:t>Affective/Emotional:</a:t>
            </a:r>
            <a:endParaRPr lang="en-US" sz="3000" b="1" i="1" u="sng" dirty="0">
              <a:solidFill>
                <a:srgbClr val="993300"/>
              </a:solidFill>
              <a:latin typeface="Bodoni MT" panose="02070603080606020203" pitchFamily="18" charset="0"/>
            </a:endParaRPr>
          </a:p>
          <a:p>
            <a:pPr marL="0" indent="0">
              <a:buNone/>
            </a:pPr>
            <a:r>
              <a:rPr lang="en-US" dirty="0">
                <a:solidFill>
                  <a:srgbClr val="993300"/>
                </a:solidFill>
                <a:latin typeface="Bodoni MT" panose="02070603080606020203" pitchFamily="18" charset="0"/>
              </a:rPr>
              <a:t>M</a:t>
            </a:r>
            <a:r>
              <a:rPr lang="en-US" dirty="0" smtClean="0">
                <a:solidFill>
                  <a:srgbClr val="993300"/>
                </a:solidFill>
                <a:latin typeface="Bodoni MT" panose="02070603080606020203" pitchFamily="18" charset="0"/>
              </a:rPr>
              <a:t>ust </a:t>
            </a:r>
            <a:r>
              <a:rPr lang="en-US" dirty="0">
                <a:solidFill>
                  <a:srgbClr val="993300"/>
                </a:solidFill>
                <a:latin typeface="Bodoni MT" panose="02070603080606020203" pitchFamily="18" charset="0"/>
              </a:rPr>
              <a:t>feel comfortable with “losing”</a:t>
            </a:r>
          </a:p>
          <a:p>
            <a:pPr marL="0" indent="0">
              <a:buNone/>
            </a:pPr>
            <a:r>
              <a:rPr lang="en-US" dirty="0">
                <a:solidFill>
                  <a:srgbClr val="993300"/>
                </a:solidFill>
                <a:latin typeface="Bodoni MT" panose="02070603080606020203" pitchFamily="18" charset="0"/>
              </a:rPr>
              <a:t>M</a:t>
            </a:r>
            <a:r>
              <a:rPr lang="en-US" dirty="0" smtClean="0">
                <a:solidFill>
                  <a:srgbClr val="993300"/>
                </a:solidFill>
                <a:latin typeface="Bodoni MT" panose="02070603080606020203" pitchFamily="18" charset="0"/>
              </a:rPr>
              <a:t>ust </a:t>
            </a:r>
            <a:r>
              <a:rPr lang="en-US" dirty="0">
                <a:solidFill>
                  <a:srgbClr val="993300"/>
                </a:solidFill>
                <a:latin typeface="Bodoni MT" panose="02070603080606020203" pitchFamily="18" charset="0"/>
              </a:rPr>
              <a:t>be willing to take turns</a:t>
            </a:r>
          </a:p>
          <a:p>
            <a:pPr marL="0" indent="0">
              <a:buNone/>
            </a:pPr>
            <a:endParaRPr lang="en-US" dirty="0"/>
          </a:p>
        </p:txBody>
      </p:sp>
      <p:pic>
        <p:nvPicPr>
          <p:cNvPr id="3074" name="Picture 2" descr="C:\Users\mkaslovsky\AppData\Local\Microsoft\Windows\Temporary Internet Files\Content.IE5\G84S525B\MC90035795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5257800" y="1219200"/>
            <a:ext cx="1537259" cy="1466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421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3074"/>
                                        </p:tgtEl>
                                        <p:attrNameLst>
                                          <p:attrName>style.visibility</p:attrName>
                                        </p:attrNameLst>
                                      </p:cBhvr>
                                      <p:to>
                                        <p:strVal val="visible"/>
                                      </p:to>
                                    </p:set>
                                    <p:animEffect transition="in" filter="barn(inVertical)">
                                      <p:cBhvr>
                                        <p:cTn id="11" dur="500"/>
                                        <p:tgtEl>
                                          <p:spTgt spid="3074"/>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barn(inVertical)">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barn(inVertical)">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barn(inVertical)">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barn(inVertical)">
                                      <p:cBhvr>
                                        <p:cTn id="31" dur="5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barn(inVertical)">
                                      <p:cBhvr>
                                        <p:cTn id="36" dur="500"/>
                                        <p:tgtEl>
                                          <p:spTgt spid="3">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barn(inVertical)">
                                      <p:cBhvr>
                                        <p:cTn id="4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normAutofit/>
          </a:bodyPr>
          <a:lstStyle/>
          <a:p>
            <a:r>
              <a:rPr lang="en-US" sz="5400" b="1" i="1" dirty="0" smtClean="0">
                <a:solidFill>
                  <a:srgbClr val="993300"/>
                </a:solidFill>
                <a:latin typeface="Bodoni MT" panose="02070603080606020203" pitchFamily="18" charset="0"/>
              </a:rPr>
              <a:t>Adaptations</a:t>
            </a:r>
            <a:endParaRPr lang="en-US" sz="5400" b="1" i="1" dirty="0">
              <a:solidFill>
                <a:srgbClr val="993300"/>
              </a:solidFill>
              <a:latin typeface="Bodoni MT" panose="02070603080606020203" pitchFamily="18" charset="0"/>
            </a:endParaRPr>
          </a:p>
        </p:txBody>
      </p:sp>
      <p:sp>
        <p:nvSpPr>
          <p:cNvPr id="3" name="Content Placeholder 2"/>
          <p:cNvSpPr>
            <a:spLocks noGrp="1"/>
          </p:cNvSpPr>
          <p:nvPr>
            <p:ph idx="1"/>
          </p:nvPr>
        </p:nvSpPr>
        <p:spPr/>
        <p:txBody>
          <a:bodyPr numCol="1">
            <a:normAutofit/>
          </a:bodyPr>
          <a:lstStyle/>
          <a:p>
            <a:pPr marL="0" indent="0">
              <a:lnSpc>
                <a:spcPct val="150000"/>
              </a:lnSpc>
              <a:buNone/>
            </a:pPr>
            <a:r>
              <a:rPr lang="en-US" dirty="0" smtClean="0">
                <a:solidFill>
                  <a:srgbClr val="993300"/>
                </a:solidFill>
                <a:latin typeface="Bodoni MT" panose="02070603080606020203" pitchFamily="18" charset="0"/>
              </a:rPr>
              <a:t>Paddle: Change the grasp, size of face, length of handle</a:t>
            </a:r>
          </a:p>
          <a:p>
            <a:pPr marL="0" indent="0">
              <a:lnSpc>
                <a:spcPct val="150000"/>
              </a:lnSpc>
              <a:buNone/>
            </a:pPr>
            <a:r>
              <a:rPr lang="en-US" dirty="0" smtClean="0">
                <a:solidFill>
                  <a:srgbClr val="993300"/>
                </a:solidFill>
                <a:latin typeface="Bodoni MT" panose="02070603080606020203" pitchFamily="18" charset="0"/>
              </a:rPr>
              <a:t>Table: Height, distance from opponent</a:t>
            </a:r>
          </a:p>
          <a:p>
            <a:pPr marL="0" indent="0">
              <a:lnSpc>
                <a:spcPct val="150000"/>
              </a:lnSpc>
              <a:buNone/>
            </a:pPr>
            <a:r>
              <a:rPr lang="en-US" dirty="0" smtClean="0">
                <a:solidFill>
                  <a:srgbClr val="993300"/>
                </a:solidFill>
                <a:latin typeface="Bodoni MT" panose="02070603080606020203" pitchFamily="18" charset="0"/>
              </a:rPr>
              <a:t>Teach the skill first-</a:t>
            </a:r>
          </a:p>
          <a:p>
            <a:pPr marL="0" indent="0">
              <a:lnSpc>
                <a:spcPct val="150000"/>
              </a:lnSpc>
              <a:buNone/>
            </a:pPr>
            <a:r>
              <a:rPr lang="en-US" dirty="0" smtClean="0">
                <a:solidFill>
                  <a:srgbClr val="993300"/>
                </a:solidFill>
                <a:latin typeface="Bodoni MT" panose="02070603080606020203" pitchFamily="18" charset="0"/>
              </a:rPr>
              <a:t>	Then find an opponent!</a:t>
            </a:r>
          </a:p>
          <a:p>
            <a:pPr marL="0" indent="0">
              <a:buNone/>
            </a:pPr>
            <a:endParaRPr lang="en-US" dirty="0"/>
          </a:p>
        </p:txBody>
      </p:sp>
    </p:spTree>
    <p:extLst>
      <p:ext uri="{BB962C8B-B14F-4D97-AF65-F5344CB8AC3E}">
        <p14:creationId xmlns:p14="http://schemas.microsoft.com/office/powerpoint/2010/main" val="4157007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75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75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75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7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944562"/>
          </a:xfrm>
        </p:spPr>
        <p:txBody>
          <a:bodyPr numCol="1">
            <a:normAutofit fontScale="90000"/>
          </a:bodyPr>
          <a:lstStyle/>
          <a:p>
            <a:r>
              <a:rPr lang="en-US" b="1" i="1" dirty="0" smtClean="0">
                <a:solidFill>
                  <a:srgbClr val="993300"/>
                </a:solidFill>
                <a:latin typeface="Bodoni MT" panose="02070603080606020203" pitchFamily="18" charset="0"/>
              </a:rPr>
              <a:t/>
            </a:r>
            <a:br>
              <a:rPr lang="en-US" b="1" i="1" dirty="0" smtClean="0">
                <a:solidFill>
                  <a:srgbClr val="993300"/>
                </a:solidFill>
                <a:latin typeface="Bodoni MT" panose="02070603080606020203" pitchFamily="18" charset="0"/>
              </a:rPr>
            </a:br>
            <a:endParaRPr lang="en-US" b="1" i="1" dirty="0"/>
          </a:p>
        </p:txBody>
      </p:sp>
      <p:sp>
        <p:nvSpPr>
          <p:cNvPr id="3" name="Content Placeholder 2"/>
          <p:cNvSpPr>
            <a:spLocks noGrp="1"/>
          </p:cNvSpPr>
          <p:nvPr>
            <p:ph idx="1"/>
          </p:nvPr>
        </p:nvSpPr>
        <p:spPr/>
        <p:txBody>
          <a:bodyPr numCol="1"/>
          <a:lstStyle/>
          <a:p>
            <a:pPr marL="0" indent="0">
              <a:buNone/>
            </a:pPr>
            <a:r>
              <a:rPr lang="en-US" sz="3600" i="1" dirty="0">
                <a:solidFill>
                  <a:srgbClr val="993300"/>
                </a:solidFill>
                <a:latin typeface="Bodoni MT" panose="02070603080606020203" pitchFamily="18" charset="0"/>
              </a:rPr>
              <a:t>Increase or decrease </a:t>
            </a:r>
            <a:r>
              <a:rPr lang="en-US" sz="3600" i="1" dirty="0" smtClean="0">
                <a:solidFill>
                  <a:srgbClr val="993300"/>
                </a:solidFill>
                <a:latin typeface="Bodoni MT" panose="02070603080606020203" pitchFamily="18" charset="0"/>
              </a:rPr>
              <a:t>activity space</a:t>
            </a:r>
          </a:p>
          <a:p>
            <a:pPr marL="0" indent="0">
              <a:buNone/>
            </a:pPr>
            <a:endParaRPr lang="en-US" sz="3600" i="1" dirty="0" smtClean="0">
              <a:solidFill>
                <a:srgbClr val="993300"/>
              </a:solidFill>
              <a:latin typeface="Bodoni MT" panose="02070603080606020203" pitchFamily="18" charset="0"/>
            </a:endParaRPr>
          </a:p>
          <a:p>
            <a:pPr marL="0" indent="0">
              <a:buNone/>
            </a:pPr>
            <a:r>
              <a:rPr lang="en-US" sz="3600" i="1" dirty="0" smtClean="0">
                <a:solidFill>
                  <a:srgbClr val="993300"/>
                </a:solidFill>
                <a:latin typeface="Bodoni MT" panose="02070603080606020203" pitchFamily="18" charset="0"/>
              </a:rPr>
              <a:t>Reduce/increase amount </a:t>
            </a:r>
            <a:r>
              <a:rPr lang="en-US" sz="3600" i="1" dirty="0">
                <a:solidFill>
                  <a:srgbClr val="993300"/>
                </a:solidFill>
                <a:latin typeface="Bodoni MT" panose="02070603080606020203" pitchFamily="18" charset="0"/>
              </a:rPr>
              <a:t>of time to score or win</a:t>
            </a:r>
          </a:p>
          <a:p>
            <a:pPr marL="0" indent="0">
              <a:buNone/>
            </a:pPr>
            <a:endParaRPr lang="en-US" sz="3600" i="1" dirty="0" smtClean="0">
              <a:solidFill>
                <a:srgbClr val="993300"/>
              </a:solidFill>
              <a:latin typeface="Bodoni MT" panose="02070603080606020203" pitchFamily="18" charset="0"/>
            </a:endParaRPr>
          </a:p>
          <a:p>
            <a:pPr marL="0" indent="0">
              <a:buNone/>
            </a:pPr>
            <a:r>
              <a:rPr lang="en-US" sz="3600" i="1" dirty="0" smtClean="0">
                <a:solidFill>
                  <a:srgbClr val="993300"/>
                </a:solidFill>
                <a:latin typeface="Bodoni MT" panose="02070603080606020203" pitchFamily="18" charset="0"/>
              </a:rPr>
              <a:t>Allow </a:t>
            </a:r>
            <a:r>
              <a:rPr lang="en-US" sz="3600" i="1" dirty="0">
                <a:solidFill>
                  <a:srgbClr val="993300"/>
                </a:solidFill>
                <a:latin typeface="Bodoni MT" panose="02070603080606020203" pitchFamily="18" charset="0"/>
              </a:rPr>
              <a:t>peer </a:t>
            </a:r>
            <a:r>
              <a:rPr lang="en-US" sz="3600" i="1" dirty="0" smtClean="0">
                <a:solidFill>
                  <a:srgbClr val="993300"/>
                </a:solidFill>
                <a:latin typeface="Bodoni MT" panose="02070603080606020203" pitchFamily="18" charset="0"/>
              </a:rPr>
              <a:t>assistance (play doubles!)</a:t>
            </a:r>
            <a:endParaRPr lang="en-US" sz="3600" i="1" dirty="0">
              <a:solidFill>
                <a:srgbClr val="993300"/>
              </a:solidFill>
              <a:latin typeface="Bodoni MT" panose="02070603080606020203" pitchFamily="18" charset="0"/>
            </a:endParaRPr>
          </a:p>
          <a:p>
            <a:pPr marL="0" indent="0">
              <a:buNone/>
            </a:pPr>
            <a:endParaRPr lang="en-US" dirty="0">
              <a:solidFill>
                <a:srgbClr val="993300"/>
              </a:solidFill>
            </a:endParaRPr>
          </a:p>
        </p:txBody>
      </p:sp>
      <p:sp>
        <p:nvSpPr>
          <p:cNvPr id="4" name="TextBox 3"/>
          <p:cNvSpPr txBox="1"/>
          <p:nvPr/>
        </p:nvSpPr>
        <p:spPr>
          <a:xfrm>
            <a:off x="1066800" y="609600"/>
            <a:ext cx="6553200" cy="707886"/>
          </a:xfrm>
          <a:prstGeom prst="rect">
            <a:avLst/>
          </a:prstGeom>
          <a:noFill/>
        </p:spPr>
        <p:txBody>
          <a:bodyPr wrap="square" numCol="1" rtlCol="0">
            <a:spAutoFit/>
          </a:bodyPr>
          <a:lstStyle/>
          <a:p>
            <a:r>
              <a:rPr lang="en-US" sz="4000" i="1" dirty="0">
                <a:solidFill>
                  <a:srgbClr val="993300"/>
                </a:solidFill>
                <a:latin typeface="Bodoni MT" panose="02070603080606020203" pitchFamily="18" charset="0"/>
              </a:rPr>
              <a:t>Adaptations</a:t>
            </a:r>
            <a:endParaRPr lang="en-US" sz="4000" dirty="0"/>
          </a:p>
        </p:txBody>
      </p:sp>
    </p:spTree>
    <p:extLst>
      <p:ext uri="{BB962C8B-B14F-4D97-AF65-F5344CB8AC3E}">
        <p14:creationId xmlns:p14="http://schemas.microsoft.com/office/powerpoint/2010/main" val="1563246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75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numCol="1">
            <a:normAutofit/>
          </a:bodyPr>
          <a:lstStyle/>
          <a:p>
            <a:pPr algn="l"/>
            <a:r>
              <a:rPr lang="en-US" sz="4800" b="1" i="1" dirty="0" smtClean="0">
                <a:solidFill>
                  <a:srgbClr val="993300"/>
                </a:solidFill>
                <a:latin typeface="Bodoni MT" panose="02070603080606020203" pitchFamily="18" charset="0"/>
              </a:rPr>
              <a:t>Modify Procedures or Rules</a:t>
            </a:r>
          </a:p>
        </p:txBody>
      </p:sp>
      <p:sp>
        <p:nvSpPr>
          <p:cNvPr id="4099" name="Rectangle 3"/>
          <p:cNvSpPr>
            <a:spLocks noGrp="1" noChangeArrowheads="1"/>
          </p:cNvSpPr>
          <p:nvPr>
            <p:ph type="body" idx="1"/>
          </p:nvPr>
        </p:nvSpPr>
        <p:spPr/>
        <p:txBody>
          <a:bodyPr numCol="1"/>
          <a:lstStyle/>
          <a:p>
            <a:pPr marL="0" indent="0">
              <a:lnSpc>
                <a:spcPct val="150000"/>
              </a:lnSpc>
              <a:buNone/>
            </a:pPr>
            <a:r>
              <a:rPr lang="en-US" i="1" dirty="0" smtClean="0">
                <a:solidFill>
                  <a:srgbClr val="993300"/>
                </a:solidFill>
                <a:latin typeface="Bodoni MT" panose="02070603080606020203" pitchFamily="18" charset="0"/>
              </a:rPr>
              <a:t>Increase or decrease the available space </a:t>
            </a:r>
          </a:p>
          <a:p>
            <a:pPr marL="0" indent="0">
              <a:lnSpc>
                <a:spcPct val="150000"/>
              </a:lnSpc>
              <a:buNone/>
            </a:pPr>
            <a:r>
              <a:rPr lang="en-US" i="1" dirty="0" smtClean="0">
                <a:solidFill>
                  <a:srgbClr val="993300"/>
                </a:solidFill>
                <a:latin typeface="Bodoni MT" panose="02070603080606020203" pitchFamily="18" charset="0"/>
              </a:rPr>
              <a:t>Reduce/increase amount of time to score or win</a:t>
            </a:r>
          </a:p>
          <a:p>
            <a:pPr marL="0" indent="0">
              <a:lnSpc>
                <a:spcPct val="150000"/>
              </a:lnSpc>
              <a:buNone/>
            </a:pPr>
            <a:r>
              <a:rPr lang="en-US" i="1" dirty="0" smtClean="0">
                <a:solidFill>
                  <a:srgbClr val="993300"/>
                </a:solidFill>
                <a:latin typeface="Bodoni MT" panose="02070603080606020203" pitchFamily="18" charset="0"/>
              </a:rPr>
              <a:t>Permit assistance</a:t>
            </a:r>
          </a:p>
          <a:p>
            <a:pPr marL="0" indent="0">
              <a:lnSpc>
                <a:spcPct val="150000"/>
              </a:lnSpc>
              <a:buNone/>
            </a:pPr>
            <a:r>
              <a:rPr lang="en-US" i="1" dirty="0" smtClean="0">
                <a:solidFill>
                  <a:srgbClr val="993300"/>
                </a:solidFill>
                <a:latin typeface="Bodoni MT" panose="02070603080606020203" pitchFamily="18" charset="0"/>
              </a:rPr>
              <a:t>Substitute actions or rules</a:t>
            </a:r>
          </a:p>
          <a:p>
            <a:pPr>
              <a:buFontTx/>
              <a:buNone/>
            </a:pPr>
            <a:endParaRPr lang="en-US" dirty="0" smtClean="0"/>
          </a:p>
        </p:txBody>
      </p:sp>
    </p:spTree>
    <p:extLst>
      <p:ext uri="{BB962C8B-B14F-4D97-AF65-F5344CB8AC3E}">
        <p14:creationId xmlns:p14="http://schemas.microsoft.com/office/powerpoint/2010/main" val="2274838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 calcmode="lin" valueType="num">
                                      <p:cBhvr>
                                        <p:cTn id="12" dur="500" fill="hold"/>
                                        <p:tgtEl>
                                          <p:spTgt spid="4099">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4099">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409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4099">
                                            <p:txEl>
                                              <p:pRg st="1" end="1"/>
                                            </p:txEl>
                                          </p:spTgt>
                                        </p:tgtEl>
                                        <p:attrNameLst>
                                          <p:attrName>style.visibility</p:attrName>
                                        </p:attrNameLst>
                                      </p:cBhvr>
                                      <p:to>
                                        <p:strVal val="visible"/>
                                      </p:to>
                                    </p:set>
                                    <p:anim calcmode="lin" valueType="num">
                                      <p:cBhvr>
                                        <p:cTn id="19" dur="500" fill="hold"/>
                                        <p:tgtEl>
                                          <p:spTgt spid="4099">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4099">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409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4099">
                                            <p:txEl>
                                              <p:pRg st="2" end="2"/>
                                            </p:txEl>
                                          </p:spTgt>
                                        </p:tgtEl>
                                        <p:attrNameLst>
                                          <p:attrName>style.visibility</p:attrName>
                                        </p:attrNameLst>
                                      </p:cBhvr>
                                      <p:to>
                                        <p:strVal val="visible"/>
                                      </p:to>
                                    </p:set>
                                    <p:anim calcmode="lin" valueType="num">
                                      <p:cBhvr>
                                        <p:cTn id="26" dur="500" fill="hold"/>
                                        <p:tgtEl>
                                          <p:spTgt spid="4099">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4099">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4099">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4099">
                                            <p:txEl>
                                              <p:pRg st="3" end="3"/>
                                            </p:txEl>
                                          </p:spTgt>
                                        </p:tgtEl>
                                        <p:attrNameLst>
                                          <p:attrName>style.visibility</p:attrName>
                                        </p:attrNameLst>
                                      </p:cBhvr>
                                      <p:to>
                                        <p:strVal val="visible"/>
                                      </p:to>
                                    </p:set>
                                    <p:anim calcmode="lin" valueType="num">
                                      <p:cBhvr>
                                        <p:cTn id="33" dur="500" fill="hold"/>
                                        <p:tgtEl>
                                          <p:spTgt spid="4099">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4099">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098" name="Picture 2" descr="C:\Users\mkaslovsky\AppData\Local\Microsoft\Windows\Temporary Internet Files\Content.IE5\S0RQQUV2\MC900384022[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685800" y="1752600"/>
            <a:ext cx="1881988" cy="218597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62000" y="533400"/>
            <a:ext cx="7543800" cy="646331"/>
          </a:xfrm>
          <a:prstGeom prst="rect">
            <a:avLst/>
          </a:prstGeom>
          <a:noFill/>
        </p:spPr>
        <p:txBody>
          <a:bodyPr wrap="square" numCol="1" rtlCol="0">
            <a:spAutoFit/>
          </a:bodyPr>
          <a:lstStyle/>
          <a:p>
            <a:r>
              <a:rPr lang="en-US" sz="3600" i="1" dirty="0" smtClean="0">
                <a:solidFill>
                  <a:srgbClr val="993300"/>
                </a:solidFill>
                <a:latin typeface="Bodoni MT" panose="02070603080606020203" pitchFamily="18" charset="0"/>
              </a:rPr>
              <a:t>Adaptation to Help with Turn Taking</a:t>
            </a:r>
            <a:endParaRPr lang="en-US" sz="3600" i="1" dirty="0">
              <a:solidFill>
                <a:srgbClr val="993300"/>
              </a:solidFill>
              <a:latin typeface="Bodoni MT" panose="02070603080606020203" pitchFamily="18" charset="0"/>
            </a:endParaRPr>
          </a:p>
        </p:txBody>
      </p:sp>
      <p:pic>
        <p:nvPicPr>
          <p:cNvPr id="2050" name="Picture 2" descr="sandglass by jarda - a hourgla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733800" y="1905000"/>
            <a:ext cx="3352800"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09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4098"/>
                                        </p:tgtEl>
                                        <p:attrNameLst>
                                          <p:attrName>style.visibility</p:attrName>
                                        </p:attrNameLst>
                                      </p:cBhvr>
                                      <p:to>
                                        <p:strVal val="visible"/>
                                      </p:to>
                                    </p:set>
                                    <p:animEffect transition="in" filter="checkerboard(across)">
                                      <p:cBhvr>
                                        <p:cTn id="11" dur="500"/>
                                        <p:tgtEl>
                                          <p:spTgt spid="4098"/>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2050"/>
                                        </p:tgtEl>
                                        <p:attrNameLst>
                                          <p:attrName>style.visibility</p:attrName>
                                        </p:attrNameLst>
                                      </p:cBhvr>
                                      <p:to>
                                        <p:strVal val="visible"/>
                                      </p:to>
                                    </p:set>
                                    <p:animEffect transition="in" filter="checkerboard(across)">
                                      <p:cBhvr>
                                        <p:cTn id="15"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b="1" i="1" dirty="0" smtClean="0">
                <a:solidFill>
                  <a:srgbClr val="993300"/>
                </a:solidFill>
                <a:latin typeface="Bodoni MT Black" panose="02070A03080606020203" pitchFamily="18" charset="0"/>
              </a:rPr>
              <a:t>Candy Land</a:t>
            </a:r>
            <a:endParaRPr lang="en-US" b="1" i="1" dirty="0">
              <a:solidFill>
                <a:srgbClr val="993300"/>
              </a:solidFill>
              <a:latin typeface="Bodoni MT Black" panose="02070A03080606020203" pitchFamily="18" charset="0"/>
            </a:endParaRPr>
          </a:p>
        </p:txBody>
      </p:sp>
      <p:sp>
        <p:nvSpPr>
          <p:cNvPr id="3" name="Content Placeholder 2"/>
          <p:cNvSpPr>
            <a:spLocks noGrp="1"/>
          </p:cNvSpPr>
          <p:nvPr>
            <p:ph idx="1"/>
          </p:nvPr>
        </p:nvSpPr>
        <p:spPr/>
        <p:txBody>
          <a:bodyPr numCol="1"/>
          <a:lstStyle/>
          <a:p>
            <a:pPr marL="0" indent="0">
              <a:lnSpc>
                <a:spcPct val="150000"/>
              </a:lnSpc>
              <a:buNone/>
            </a:pPr>
            <a:r>
              <a:rPr lang="en-US" b="1" dirty="0">
                <a:solidFill>
                  <a:srgbClr val="993300"/>
                </a:solidFill>
                <a:latin typeface="Bodoni MT" panose="02070603080606020203" pitchFamily="18" charset="0"/>
              </a:rPr>
              <a:t>PUT LAST Purpose or </a:t>
            </a:r>
            <a:r>
              <a:rPr lang="en-US" b="1" dirty="0" smtClean="0">
                <a:solidFill>
                  <a:srgbClr val="993300"/>
                </a:solidFill>
                <a:latin typeface="Bodoni MT" panose="02070603080606020203" pitchFamily="18" charset="0"/>
              </a:rPr>
              <a:t>goal:</a:t>
            </a:r>
            <a:endParaRPr lang="en-US" dirty="0">
              <a:solidFill>
                <a:srgbClr val="993300"/>
              </a:solidFill>
              <a:latin typeface="Bodoni MT" panose="02070603080606020203" pitchFamily="18" charset="0"/>
            </a:endParaRPr>
          </a:p>
          <a:p>
            <a:pPr marL="0" lvl="0" indent="0">
              <a:lnSpc>
                <a:spcPct val="150000"/>
              </a:lnSpc>
              <a:buNone/>
            </a:pPr>
            <a:r>
              <a:rPr lang="en-US" b="1" dirty="0">
                <a:solidFill>
                  <a:srgbClr val="993300"/>
                </a:solidFill>
                <a:latin typeface="Bodoni MT" panose="02070603080606020203" pitchFamily="18" charset="0"/>
              </a:rPr>
              <a:t>Equipment </a:t>
            </a:r>
            <a:r>
              <a:rPr lang="en-US" b="1" dirty="0" smtClean="0">
                <a:solidFill>
                  <a:srgbClr val="993300"/>
                </a:solidFill>
                <a:latin typeface="Bodoni MT" panose="02070603080606020203" pitchFamily="18" charset="0"/>
              </a:rPr>
              <a:t>required:</a:t>
            </a:r>
            <a:endParaRPr lang="en-US" dirty="0">
              <a:solidFill>
                <a:srgbClr val="993300"/>
              </a:solidFill>
              <a:latin typeface="Bodoni MT" panose="02070603080606020203" pitchFamily="18" charset="0"/>
            </a:endParaRPr>
          </a:p>
          <a:p>
            <a:pPr marL="0" lvl="0" indent="0">
              <a:lnSpc>
                <a:spcPct val="150000"/>
              </a:lnSpc>
              <a:buNone/>
            </a:pPr>
            <a:r>
              <a:rPr lang="en-US" b="1" dirty="0">
                <a:solidFill>
                  <a:srgbClr val="993300"/>
                </a:solidFill>
                <a:latin typeface="Bodoni MT" panose="02070603080606020203" pitchFamily="18" charset="0"/>
              </a:rPr>
              <a:t>Simple </a:t>
            </a:r>
            <a:r>
              <a:rPr lang="en-US" b="1" dirty="0" smtClean="0">
                <a:solidFill>
                  <a:srgbClr val="993300"/>
                </a:solidFill>
                <a:latin typeface="Bodoni MT" panose="02070603080606020203" pitchFamily="18" charset="0"/>
              </a:rPr>
              <a:t>directions:</a:t>
            </a:r>
            <a:endParaRPr lang="en-US" dirty="0">
              <a:solidFill>
                <a:srgbClr val="993300"/>
              </a:solidFill>
              <a:latin typeface="Bodoni MT" panose="02070603080606020203" pitchFamily="18" charset="0"/>
            </a:endParaRPr>
          </a:p>
          <a:p>
            <a:pPr marL="0" lvl="0" indent="0">
              <a:lnSpc>
                <a:spcPct val="150000"/>
              </a:lnSpc>
              <a:buNone/>
            </a:pPr>
            <a:r>
              <a:rPr lang="en-US" b="1" dirty="0">
                <a:solidFill>
                  <a:srgbClr val="993300"/>
                </a:solidFill>
                <a:latin typeface="Bodoni MT" panose="02070603080606020203" pitchFamily="18" charset="0"/>
              </a:rPr>
              <a:t>Administrative and leadership concerns</a:t>
            </a:r>
            <a:endParaRPr lang="en-US" dirty="0">
              <a:solidFill>
                <a:srgbClr val="993300"/>
              </a:solidFill>
              <a:latin typeface="Bodoni MT" panose="02070603080606020203" pitchFamily="18" charset="0"/>
            </a:endParaRPr>
          </a:p>
          <a:p>
            <a:pPr marL="0" indent="0">
              <a:lnSpc>
                <a:spcPct val="150000"/>
              </a:lnSpc>
              <a:buNone/>
            </a:pPr>
            <a:endParaRPr lang="en-US" dirty="0"/>
          </a:p>
        </p:txBody>
      </p:sp>
      <p:pic>
        <p:nvPicPr>
          <p:cNvPr id="4099" name="Picture 3" descr="C:\Users\mkaslovsky\AppData\Local\Microsoft\Windows\Temporary Internet Files\Content.IE5\FC0W4K3M\MC900436199[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6019800" y="533400"/>
            <a:ext cx="1828572" cy="180317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mkaslovsky\AppData\Local\Microsoft\Windows\Temporary Internet Files\Content.IE5\5KADLF5L\MC900439767[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1066800" y="4800600"/>
            <a:ext cx="167640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2801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31" presetClass="entr" presetSubtype="0" fill="hold" nodeType="afterEffect">
                                  <p:stCondLst>
                                    <p:cond delay="0"/>
                                  </p:stCondLst>
                                  <p:childTnLst>
                                    <p:set>
                                      <p:cBhvr>
                                        <p:cTn id="13" dur="1" fill="hold">
                                          <p:stCondLst>
                                            <p:cond delay="0"/>
                                          </p:stCondLst>
                                        </p:cTn>
                                        <p:tgtEl>
                                          <p:spTgt spid="4099"/>
                                        </p:tgtEl>
                                        <p:attrNameLst>
                                          <p:attrName>style.visibility</p:attrName>
                                        </p:attrNameLst>
                                      </p:cBhvr>
                                      <p:to>
                                        <p:strVal val="visible"/>
                                      </p:to>
                                    </p:set>
                                    <p:anim calcmode="lin" valueType="num">
                                      <p:cBhvr>
                                        <p:cTn id="14" dur="500" fill="hold"/>
                                        <p:tgtEl>
                                          <p:spTgt spid="4099"/>
                                        </p:tgtEl>
                                        <p:attrNameLst>
                                          <p:attrName>ppt_w</p:attrName>
                                        </p:attrNameLst>
                                      </p:cBhvr>
                                      <p:tavLst>
                                        <p:tav tm="0">
                                          <p:val>
                                            <p:fltVal val="0"/>
                                          </p:val>
                                        </p:tav>
                                        <p:tav tm="100000">
                                          <p:val>
                                            <p:strVal val="#ppt_w"/>
                                          </p:val>
                                        </p:tav>
                                      </p:tavLst>
                                    </p:anim>
                                    <p:anim calcmode="lin" valueType="num">
                                      <p:cBhvr>
                                        <p:cTn id="15" dur="500" fill="hold"/>
                                        <p:tgtEl>
                                          <p:spTgt spid="4099"/>
                                        </p:tgtEl>
                                        <p:attrNameLst>
                                          <p:attrName>ppt_h</p:attrName>
                                        </p:attrNameLst>
                                      </p:cBhvr>
                                      <p:tavLst>
                                        <p:tav tm="0">
                                          <p:val>
                                            <p:fltVal val="0"/>
                                          </p:val>
                                        </p:tav>
                                        <p:tav tm="100000">
                                          <p:val>
                                            <p:strVal val="#ppt_h"/>
                                          </p:val>
                                        </p:tav>
                                      </p:tavLst>
                                    </p:anim>
                                    <p:anim calcmode="lin" valueType="num">
                                      <p:cBhvr>
                                        <p:cTn id="16" dur="500" fill="hold"/>
                                        <p:tgtEl>
                                          <p:spTgt spid="4099"/>
                                        </p:tgtEl>
                                        <p:attrNameLst>
                                          <p:attrName>style.rotation</p:attrName>
                                        </p:attrNameLst>
                                      </p:cBhvr>
                                      <p:tavLst>
                                        <p:tav tm="0">
                                          <p:val>
                                            <p:fltVal val="90"/>
                                          </p:val>
                                        </p:tav>
                                        <p:tav tm="100000">
                                          <p:val>
                                            <p:fltVal val="0"/>
                                          </p:val>
                                        </p:tav>
                                      </p:tavLst>
                                    </p:anim>
                                    <p:animEffect transition="in" filter="fade">
                                      <p:cBhvr>
                                        <p:cTn id="17" dur="500"/>
                                        <p:tgtEl>
                                          <p:spTgt spid="409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wipe(down)">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wipe(down)">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down)">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wipe(down)">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4100"/>
                                        </p:tgtEl>
                                        <p:attrNameLst>
                                          <p:attrName>style.visibility</p:attrName>
                                        </p:attrNameLst>
                                      </p:cBhvr>
                                      <p:to>
                                        <p:strVal val="visible"/>
                                      </p:to>
                                    </p:set>
                                    <p:animEffect transition="in" filter="wipe(down)">
                                      <p:cBhvr>
                                        <p:cTn id="42" dur="5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b="1" i="1" dirty="0" smtClean="0">
                <a:solidFill>
                  <a:srgbClr val="993300"/>
                </a:solidFill>
                <a:latin typeface="Bodoni MT" panose="02070603080606020203" pitchFamily="18" charset="0"/>
              </a:rPr>
              <a:t>Finding the Right Activity</a:t>
            </a:r>
            <a:endParaRPr lang="en-US" b="1" i="1" dirty="0">
              <a:solidFill>
                <a:srgbClr val="993300"/>
              </a:solidFill>
              <a:latin typeface="Bodoni MT" panose="02070603080606020203" pitchFamily="18" charset="0"/>
            </a:endParaRPr>
          </a:p>
        </p:txBody>
      </p:sp>
      <p:sp>
        <p:nvSpPr>
          <p:cNvPr id="3" name="Content Placeholder 2"/>
          <p:cNvSpPr>
            <a:spLocks noGrp="1"/>
          </p:cNvSpPr>
          <p:nvPr>
            <p:ph idx="1"/>
          </p:nvPr>
        </p:nvSpPr>
        <p:spPr>
          <a:xfrm>
            <a:off x="304800" y="1600200"/>
            <a:ext cx="8839200" cy="4495799"/>
          </a:xfrm>
        </p:spPr>
        <p:txBody>
          <a:bodyPr numCol="1">
            <a:normAutofit/>
          </a:bodyPr>
          <a:lstStyle/>
          <a:p>
            <a:pPr marL="0" indent="0">
              <a:lnSpc>
                <a:spcPct val="200000"/>
              </a:lnSpc>
              <a:buNone/>
            </a:pPr>
            <a:r>
              <a:rPr lang="en-US" sz="3600" i="1" dirty="0" smtClean="0">
                <a:solidFill>
                  <a:srgbClr val="993300"/>
                </a:solidFill>
                <a:latin typeface="Bodoni MT" panose="02070603080606020203" pitchFamily="18" charset="0"/>
              </a:rPr>
              <a:t>Are the players good losers?</a:t>
            </a:r>
          </a:p>
          <a:p>
            <a:pPr marL="0" indent="0">
              <a:lnSpc>
                <a:spcPct val="200000"/>
              </a:lnSpc>
              <a:buNone/>
            </a:pPr>
            <a:r>
              <a:rPr lang="en-US" dirty="0" smtClean="0">
                <a:solidFill>
                  <a:srgbClr val="993300"/>
                </a:solidFill>
                <a:latin typeface="Bodoni MT" panose="02070603080606020203" pitchFamily="18" charset="0"/>
              </a:rPr>
              <a:t>	Activity NOT appropriate for socializing! </a:t>
            </a:r>
          </a:p>
          <a:p>
            <a:pPr marL="0" indent="0">
              <a:lnSpc>
                <a:spcPct val="200000"/>
              </a:lnSpc>
              <a:buNone/>
            </a:pPr>
            <a:r>
              <a:rPr lang="en-US" dirty="0" smtClean="0">
                <a:solidFill>
                  <a:srgbClr val="993300"/>
                </a:solidFill>
                <a:latin typeface="Bodoni MT" panose="02070603080606020203" pitchFamily="18" charset="0"/>
              </a:rPr>
              <a:t>	Activity that requires talking</a:t>
            </a:r>
            <a:r>
              <a:rPr lang="en-US" dirty="0">
                <a:solidFill>
                  <a:srgbClr val="993300"/>
                </a:solidFill>
                <a:latin typeface="Bodoni MT" panose="02070603080606020203" pitchFamily="18" charset="0"/>
              </a:rPr>
              <a:t>	</a:t>
            </a:r>
            <a:endParaRPr lang="en-US" dirty="0" smtClean="0">
              <a:solidFill>
                <a:srgbClr val="993300"/>
              </a:solidFill>
              <a:latin typeface="Bodoni MT" panose="02070603080606020203" pitchFamily="18" charset="0"/>
            </a:endParaRPr>
          </a:p>
          <a:p>
            <a:pPr marL="0" indent="0">
              <a:lnSpc>
                <a:spcPct val="200000"/>
              </a:lnSpc>
              <a:buNone/>
            </a:pPr>
            <a:r>
              <a:rPr lang="en-US" dirty="0" smtClean="0">
                <a:solidFill>
                  <a:srgbClr val="993300"/>
                </a:solidFill>
                <a:latin typeface="Bodoni MT" panose="02070603080606020203" pitchFamily="18" charset="0"/>
              </a:rPr>
              <a:t>	Parallel play or OTHER level of interaction</a:t>
            </a:r>
          </a:p>
          <a:p>
            <a:pPr marL="0" indent="0">
              <a:buNone/>
            </a:pPr>
            <a:endParaRPr lang="en-US" dirty="0" smtClean="0">
              <a:solidFill>
                <a:srgbClr val="993300"/>
              </a:solidFill>
              <a:latin typeface="Bodoni MT" panose="02070603080606020203" pitchFamily="18" charset="0"/>
            </a:endParaRPr>
          </a:p>
          <a:p>
            <a:pPr marL="0" indent="0">
              <a:buNone/>
            </a:pPr>
            <a:endParaRPr lang="en-US" dirty="0">
              <a:solidFill>
                <a:srgbClr val="993300"/>
              </a:solidFill>
              <a:latin typeface="Bodoni MT" panose="02070603080606020203" pitchFamily="18" charset="0"/>
            </a:endParaRPr>
          </a:p>
        </p:txBody>
      </p:sp>
    </p:spTree>
    <p:extLst>
      <p:ext uri="{BB962C8B-B14F-4D97-AF65-F5344CB8AC3E}">
        <p14:creationId xmlns:p14="http://schemas.microsoft.com/office/powerpoint/2010/main" val="291099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3"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3"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3"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numCol="1">
            <a:noAutofit/>
          </a:bodyPr>
          <a:lstStyle/>
          <a:p>
            <a:r>
              <a:rPr lang="en-US" sz="7200" i="1" dirty="0" smtClean="0">
                <a:solidFill>
                  <a:schemeClr val="accent4">
                    <a:lumMod val="75000"/>
                  </a:schemeClr>
                </a:solidFill>
                <a:latin typeface="Estrangelo Edessa" panose="03080600000000000000" pitchFamily="66" charset="0"/>
                <a:cs typeface="Estrangelo Edessa" panose="03080600000000000000" pitchFamily="66" charset="0"/>
              </a:rPr>
              <a:t>Recreation &amp; Leisure</a:t>
            </a:r>
            <a:endParaRPr lang="en-US" sz="7200" i="1" dirty="0">
              <a:solidFill>
                <a:schemeClr val="accent4">
                  <a:lumMod val="75000"/>
                </a:schemeClr>
              </a:solidFill>
              <a:latin typeface="Estrangelo Edessa" panose="03080600000000000000" pitchFamily="66" charset="0"/>
              <a:cs typeface="Estrangelo Edessa" panose="03080600000000000000" pitchFamily="66" charset="0"/>
            </a:endParaRPr>
          </a:p>
        </p:txBody>
      </p:sp>
      <p:sp>
        <p:nvSpPr>
          <p:cNvPr id="3" name="Content Placeholder 2"/>
          <p:cNvSpPr>
            <a:spLocks noGrp="1"/>
          </p:cNvSpPr>
          <p:nvPr>
            <p:ph idx="1"/>
          </p:nvPr>
        </p:nvSpPr>
        <p:spPr>
          <a:xfrm>
            <a:off x="457200" y="2057400"/>
            <a:ext cx="8229600" cy="4068763"/>
          </a:xfrm>
        </p:spPr>
        <p:txBody>
          <a:bodyPr numCol="1"/>
          <a:lstStyle/>
          <a:p>
            <a:pPr marL="0" indent="0">
              <a:buNone/>
            </a:pPr>
            <a:r>
              <a:rPr sz="4400" b="0" i="1">
                <a:solidFill>
                  <a:srgbClr val="5F497A"/>
                </a:solidFill>
                <a:latin typeface="Estrangelo Edessa"/>
              </a:rPr>
              <a:t>How would you define recreation</a:t>
            </a:r>
            <a:r>
              <a:rPr lang="en-US" sz="4400" b="1" i="1" dirty="0" smtClean="0">
                <a:solidFill>
                  <a:schemeClr val="accent4">
                    <a:lumMod val="75000"/>
                  </a:schemeClr>
                </a:solidFill>
                <a:latin typeface="Estrangelo Edessa" panose="03080600000000000000" pitchFamily="66" charset="0"/>
                <a:cs typeface="Estrangelo Edessa" panose="03080600000000000000" pitchFamily="66" charset="0"/>
              </a:rPr>
              <a:t>? </a:t>
            </a:r>
          </a:p>
          <a:p>
            <a:pPr marL="0" indent="0">
              <a:buNone/>
            </a:pPr>
            <a:endParaRPr lang="en-US" dirty="0" smtClean="0"/>
          </a:p>
          <a:p>
            <a:pPr marL="0" indent="0">
              <a:buNone/>
            </a:pPr>
            <a:endParaRPr lang="en-US" dirty="0" smtClean="0"/>
          </a:p>
          <a:p>
            <a:pPr marL="0" indent="0">
              <a:buNone/>
            </a:pPr>
            <a:r>
              <a:rPr lang="en-US" sz="4400" i="1" dirty="0" smtClean="0">
                <a:solidFill>
                  <a:schemeClr val="accent4">
                    <a:lumMod val="75000"/>
                  </a:schemeClr>
                </a:solidFill>
                <a:latin typeface="Estrangelo Edessa" panose="03080600000000000000" pitchFamily="66" charset="0"/>
                <a:cs typeface="Estrangelo Edessa" panose="03080600000000000000" pitchFamily="66" charset="0"/>
              </a:rPr>
              <a:t>How do you define leisure?</a:t>
            </a:r>
          </a:p>
          <a:p>
            <a:pPr marL="0" indent="0">
              <a:buNone/>
            </a:pPr>
            <a:endParaRPr lang="en-US" dirty="0"/>
          </a:p>
        </p:txBody>
      </p:sp>
    </p:spTree>
    <p:extLst>
      <p:ext uri="{BB962C8B-B14F-4D97-AF65-F5344CB8AC3E}">
        <p14:creationId xmlns:p14="http://schemas.microsoft.com/office/powerpoint/2010/main" val="2871399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029200"/>
          </a:xfrm>
        </p:spPr>
        <p:txBody>
          <a:bodyPr numCol="1">
            <a:normAutofit/>
          </a:bodyPr>
          <a:lstStyle/>
          <a:p>
            <a:pPr marL="0" indent="0">
              <a:lnSpc>
                <a:spcPct val="150000"/>
              </a:lnSpc>
              <a:buNone/>
            </a:pPr>
            <a:r>
              <a:rPr lang="en-US" i="1" dirty="0">
                <a:solidFill>
                  <a:srgbClr val="993300"/>
                </a:solidFill>
                <a:latin typeface="Bodoni MT" panose="02070603080606020203" pitchFamily="18" charset="0"/>
              </a:rPr>
              <a:t>Number, age, size of participants </a:t>
            </a:r>
            <a:endParaRPr lang="en-US" i="1" dirty="0" smtClean="0">
              <a:solidFill>
                <a:srgbClr val="993300"/>
              </a:solidFill>
              <a:latin typeface="Bodoni MT" panose="02070603080606020203" pitchFamily="18" charset="0"/>
            </a:endParaRPr>
          </a:p>
          <a:p>
            <a:pPr marL="0" indent="0">
              <a:lnSpc>
                <a:spcPct val="150000"/>
              </a:lnSpc>
              <a:buNone/>
            </a:pPr>
            <a:r>
              <a:rPr lang="en-US" i="1" dirty="0" smtClean="0">
                <a:solidFill>
                  <a:srgbClr val="993300"/>
                </a:solidFill>
                <a:latin typeface="Bodoni MT" panose="02070603080606020203" pitchFamily="18" charset="0"/>
              </a:rPr>
              <a:t>Time on task</a:t>
            </a:r>
            <a:endParaRPr lang="en-US" i="1" dirty="0">
              <a:solidFill>
                <a:srgbClr val="993300"/>
              </a:solidFill>
              <a:latin typeface="Bodoni MT" panose="02070603080606020203" pitchFamily="18" charset="0"/>
            </a:endParaRPr>
          </a:p>
          <a:p>
            <a:pPr marL="0" indent="0">
              <a:lnSpc>
                <a:spcPct val="150000"/>
              </a:lnSpc>
              <a:buNone/>
            </a:pPr>
            <a:r>
              <a:rPr lang="en-US" i="1" dirty="0">
                <a:solidFill>
                  <a:srgbClr val="993300"/>
                </a:solidFill>
                <a:latin typeface="Bodoni MT" panose="02070603080606020203" pitchFamily="18" charset="0"/>
              </a:rPr>
              <a:t>Importance of speed to complete activity</a:t>
            </a:r>
          </a:p>
          <a:p>
            <a:pPr marL="0" indent="0">
              <a:lnSpc>
                <a:spcPct val="150000"/>
              </a:lnSpc>
              <a:buNone/>
            </a:pPr>
            <a:r>
              <a:rPr lang="en-US" i="1" dirty="0">
                <a:solidFill>
                  <a:srgbClr val="993300"/>
                </a:solidFill>
                <a:latin typeface="Bodoni MT" panose="02070603080606020203" pitchFamily="18" charset="0"/>
              </a:rPr>
              <a:t>Staff, facilities, equipment, </a:t>
            </a:r>
            <a:r>
              <a:rPr lang="en-US" i="1" dirty="0" smtClean="0">
                <a:solidFill>
                  <a:srgbClr val="993300"/>
                </a:solidFill>
                <a:latin typeface="Bodoni MT" panose="02070603080606020203" pitchFamily="18" charset="0"/>
              </a:rPr>
              <a:t>supplies</a:t>
            </a:r>
            <a:endParaRPr lang="en-US" i="1" dirty="0">
              <a:solidFill>
                <a:srgbClr val="993300"/>
              </a:solidFill>
              <a:latin typeface="Bodoni MT" panose="02070603080606020203" pitchFamily="18" charset="0"/>
            </a:endParaRPr>
          </a:p>
          <a:p>
            <a:pPr marL="0" indent="0">
              <a:lnSpc>
                <a:spcPct val="150000"/>
              </a:lnSpc>
              <a:buNone/>
            </a:pPr>
            <a:r>
              <a:rPr lang="en-US" i="1" dirty="0" smtClean="0">
                <a:solidFill>
                  <a:srgbClr val="993300"/>
                </a:solidFill>
                <a:latin typeface="Bodoni MT" panose="02070603080606020203" pitchFamily="18" charset="0"/>
              </a:rPr>
              <a:t>Cost </a:t>
            </a:r>
            <a:r>
              <a:rPr lang="en-US" i="1" dirty="0">
                <a:solidFill>
                  <a:srgbClr val="993300"/>
                </a:solidFill>
                <a:latin typeface="Bodoni MT" panose="02070603080606020203" pitchFamily="18" charset="0"/>
              </a:rPr>
              <a:t>of activity (now </a:t>
            </a:r>
            <a:r>
              <a:rPr lang="en-US" i="1" dirty="0" smtClean="0">
                <a:solidFill>
                  <a:srgbClr val="993300"/>
                </a:solidFill>
                <a:latin typeface="Bodoni MT" panose="02070603080606020203" pitchFamily="18" charset="0"/>
              </a:rPr>
              <a:t>&amp; </a:t>
            </a:r>
            <a:r>
              <a:rPr lang="en-US" i="1" dirty="0">
                <a:solidFill>
                  <a:srgbClr val="993300"/>
                </a:solidFill>
                <a:latin typeface="Bodoni MT" panose="02070603080606020203" pitchFamily="18" charset="0"/>
              </a:rPr>
              <a:t>future)</a:t>
            </a:r>
          </a:p>
          <a:p>
            <a:pPr marL="0" indent="0">
              <a:lnSpc>
                <a:spcPct val="150000"/>
              </a:lnSpc>
              <a:buNone/>
            </a:pPr>
            <a:r>
              <a:rPr lang="en-US" i="1" dirty="0">
                <a:solidFill>
                  <a:srgbClr val="993300"/>
                </a:solidFill>
                <a:latin typeface="Bodoni MT" panose="02070603080606020203" pitchFamily="18" charset="0"/>
              </a:rPr>
              <a:t>Usefulness </a:t>
            </a:r>
            <a:r>
              <a:rPr lang="en-US" i="1" dirty="0" smtClean="0">
                <a:solidFill>
                  <a:srgbClr val="993300"/>
                </a:solidFill>
                <a:latin typeface="Bodoni MT" panose="02070603080606020203" pitchFamily="18" charset="0"/>
              </a:rPr>
              <a:t>of </a:t>
            </a:r>
            <a:r>
              <a:rPr lang="en-US" i="1" dirty="0">
                <a:solidFill>
                  <a:srgbClr val="993300"/>
                </a:solidFill>
                <a:latin typeface="Bodoni MT" panose="02070603080606020203" pitchFamily="18" charset="0"/>
              </a:rPr>
              <a:t>products made during activity</a:t>
            </a:r>
          </a:p>
          <a:p>
            <a:endParaRPr lang="en-US" dirty="0"/>
          </a:p>
        </p:txBody>
      </p:sp>
      <p:sp>
        <p:nvSpPr>
          <p:cNvPr id="2" name="TextBox 1"/>
          <p:cNvSpPr txBox="1"/>
          <p:nvPr/>
        </p:nvSpPr>
        <p:spPr>
          <a:xfrm>
            <a:off x="762000" y="609600"/>
            <a:ext cx="7467600" cy="923330"/>
          </a:xfrm>
          <a:prstGeom prst="rect">
            <a:avLst/>
          </a:prstGeom>
          <a:noFill/>
        </p:spPr>
        <p:txBody>
          <a:bodyPr wrap="square" numCol="1" rtlCol="0">
            <a:spAutoFit/>
          </a:bodyPr>
          <a:lstStyle/>
          <a:p>
            <a:pPr algn="ctr"/>
            <a:r>
              <a:rPr lang="en-US" sz="5400" b="1" i="1" dirty="0" smtClean="0">
                <a:solidFill>
                  <a:srgbClr val="993300"/>
                </a:solidFill>
                <a:latin typeface="Bodoni MT" panose="02070603080606020203" pitchFamily="18" charset="0"/>
              </a:rPr>
              <a:t>Group Games</a:t>
            </a:r>
            <a:endParaRPr lang="en-US" sz="5400" b="1" i="1" dirty="0">
              <a:solidFill>
                <a:srgbClr val="993300"/>
              </a:solidFill>
              <a:latin typeface="Bodoni MT" panose="02070603080606020203" pitchFamily="18" charset="0"/>
            </a:endParaRPr>
          </a:p>
        </p:txBody>
      </p:sp>
    </p:spTree>
    <p:extLst>
      <p:ext uri="{BB962C8B-B14F-4D97-AF65-F5344CB8AC3E}">
        <p14:creationId xmlns:p14="http://schemas.microsoft.com/office/powerpoint/2010/main" val="2412561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numCol="1">
            <a:noAutofit/>
          </a:bodyPr>
          <a:lstStyle/>
          <a:p>
            <a:r>
              <a:rPr lang="en-US" sz="5400" b="1" dirty="0" smtClean="0">
                <a:latin typeface="Narkisim" panose="020E0502050101010101" pitchFamily="34" charset="-79"/>
                <a:cs typeface="Narkisim" panose="020E0502050101010101" pitchFamily="34" charset="-79"/>
              </a:rPr>
              <a:t>Finding an </a:t>
            </a:r>
            <a:r>
              <a:rPr lang="en-US" sz="5400" b="1" i="1" dirty="0" smtClean="0">
                <a:latin typeface="Narkisim" panose="020E0502050101010101" pitchFamily="34" charset="-79"/>
                <a:cs typeface="Narkisim" panose="020E0502050101010101" pitchFamily="34" charset="-79"/>
              </a:rPr>
              <a:t>Appropriate</a:t>
            </a:r>
            <a:r>
              <a:rPr lang="en-US" sz="5400" b="1" dirty="0" smtClean="0">
                <a:latin typeface="Narkisim" panose="020E0502050101010101" pitchFamily="34" charset="-79"/>
                <a:cs typeface="Narkisim" panose="020E0502050101010101" pitchFamily="34" charset="-79"/>
              </a:rPr>
              <a:t> </a:t>
            </a:r>
            <a:br>
              <a:rPr lang="en-US" sz="5400" b="1" dirty="0" smtClean="0">
                <a:latin typeface="Narkisim" panose="020E0502050101010101" pitchFamily="34" charset="-79"/>
                <a:cs typeface="Narkisim" panose="020E0502050101010101" pitchFamily="34" charset="-79"/>
              </a:rPr>
            </a:br>
            <a:r>
              <a:rPr lang="en-US" sz="5400" b="1" dirty="0" smtClean="0">
                <a:latin typeface="Narkisim" panose="020E0502050101010101" pitchFamily="34" charset="-79"/>
                <a:cs typeface="Narkisim" panose="020E0502050101010101" pitchFamily="34" charset="-79"/>
              </a:rPr>
              <a:t>Inclusive Program</a:t>
            </a:r>
            <a:endParaRPr lang="en-US" sz="5400" b="1" dirty="0">
              <a:latin typeface="Narkisim" panose="020E0502050101010101" pitchFamily="34" charset="-79"/>
              <a:cs typeface="Narkisim" panose="020E0502050101010101" pitchFamily="34" charset="-79"/>
            </a:endParaRPr>
          </a:p>
        </p:txBody>
      </p:sp>
    </p:spTree>
    <p:extLst>
      <p:ext uri="{BB962C8B-B14F-4D97-AF65-F5344CB8AC3E}">
        <p14:creationId xmlns:p14="http://schemas.microsoft.com/office/powerpoint/2010/main" val="78325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numCol="1">
            <a:normAutofit fontScale="85000" lnSpcReduction="20000"/>
          </a:bodyPr>
          <a:lstStyle/>
          <a:p>
            <a:pPr marL="0" indent="0">
              <a:lnSpc>
                <a:spcPct val="160000"/>
              </a:lnSpc>
              <a:buNone/>
            </a:pPr>
            <a:r>
              <a:rPr lang="en-US" dirty="0">
                <a:latin typeface="Narkisim" panose="020E0502050101010101" pitchFamily="34" charset="-79"/>
                <a:cs typeface="Narkisim" panose="020E0502050101010101" pitchFamily="34" charset="-79"/>
              </a:rPr>
              <a:t>Ask </a:t>
            </a:r>
            <a:r>
              <a:rPr lang="en-US" dirty="0" smtClean="0">
                <a:latin typeface="Narkisim" panose="020E0502050101010101" pitchFamily="34" charset="-79"/>
                <a:cs typeface="Narkisim" panose="020E0502050101010101" pitchFamily="34" charset="-79"/>
              </a:rPr>
              <a:t>questions of </a:t>
            </a:r>
            <a:r>
              <a:rPr lang="en-US" dirty="0">
                <a:latin typeface="Narkisim" panose="020E0502050101010101" pitchFamily="34" charset="-79"/>
                <a:cs typeface="Narkisim" panose="020E0502050101010101" pitchFamily="34" charset="-79"/>
              </a:rPr>
              <a:t>staff member </a:t>
            </a:r>
            <a:r>
              <a:rPr lang="en-US" dirty="0" smtClean="0">
                <a:latin typeface="Narkisim" panose="020E0502050101010101" pitchFamily="34" charset="-79"/>
                <a:cs typeface="Narkisim" panose="020E0502050101010101" pitchFamily="34" charset="-79"/>
              </a:rPr>
              <a:t>supervising </a:t>
            </a:r>
            <a:r>
              <a:rPr lang="en-US" dirty="0">
                <a:latin typeface="Narkisim" panose="020E0502050101010101" pitchFamily="34" charset="-79"/>
                <a:cs typeface="Narkisim" panose="020E0502050101010101" pitchFamily="34" charset="-79"/>
              </a:rPr>
              <a:t>the program.</a:t>
            </a:r>
          </a:p>
          <a:p>
            <a:pPr marL="0" indent="0">
              <a:lnSpc>
                <a:spcPct val="160000"/>
              </a:lnSpc>
              <a:buNone/>
            </a:pPr>
            <a:r>
              <a:rPr lang="en-US" dirty="0" smtClean="0">
                <a:latin typeface="Narkisim" panose="020E0502050101010101" pitchFamily="34" charset="-79"/>
                <a:cs typeface="Narkisim" panose="020E0502050101010101" pitchFamily="34" charset="-79"/>
              </a:rPr>
              <a:t>Ratio of students/staff &amp; # in each group</a:t>
            </a:r>
          </a:p>
          <a:p>
            <a:pPr marL="0" indent="0">
              <a:lnSpc>
                <a:spcPct val="160000"/>
              </a:lnSpc>
              <a:buNone/>
            </a:pPr>
            <a:r>
              <a:rPr lang="en-US" dirty="0" smtClean="0">
                <a:latin typeface="Narkisim" panose="020E0502050101010101" pitchFamily="34" charset="-79"/>
                <a:cs typeface="Narkisim" panose="020E0502050101010101" pitchFamily="34" charset="-79"/>
              </a:rPr>
              <a:t>Experience with kids with disabilities? GET SPECIFICS </a:t>
            </a:r>
          </a:p>
          <a:p>
            <a:pPr marL="0" lvl="0" indent="0">
              <a:lnSpc>
                <a:spcPct val="160000"/>
              </a:lnSpc>
              <a:buNone/>
            </a:pPr>
            <a:r>
              <a:rPr lang="en-US" dirty="0" smtClean="0">
                <a:latin typeface="Narkisim" panose="020E0502050101010101" pitchFamily="34" charset="-79"/>
                <a:cs typeface="Narkisim" panose="020E0502050101010101" pitchFamily="34" charset="-79"/>
              </a:rPr>
              <a:t>Children assigned </a:t>
            </a:r>
            <a:r>
              <a:rPr lang="en-US" dirty="0">
                <a:latin typeface="Narkisim" panose="020E0502050101010101" pitchFamily="34" charset="-79"/>
                <a:cs typeface="Narkisim" panose="020E0502050101010101" pitchFamily="34" charset="-79"/>
              </a:rPr>
              <a:t>to a consistent group?</a:t>
            </a:r>
          </a:p>
          <a:p>
            <a:pPr marL="0" lvl="0" indent="0">
              <a:lnSpc>
                <a:spcPct val="160000"/>
              </a:lnSpc>
              <a:buNone/>
            </a:pPr>
            <a:r>
              <a:rPr lang="en-US" dirty="0" smtClean="0">
                <a:latin typeface="Narkisim" panose="020E0502050101010101" pitchFamily="34" charset="-79"/>
                <a:cs typeface="Narkisim" panose="020E0502050101010101" pitchFamily="34" charset="-79"/>
              </a:rPr>
              <a:t>Typical </a:t>
            </a:r>
            <a:r>
              <a:rPr lang="en-US" dirty="0">
                <a:latin typeface="Narkisim" panose="020E0502050101010101" pitchFamily="34" charset="-79"/>
                <a:cs typeface="Narkisim" panose="020E0502050101010101" pitchFamily="34" charset="-79"/>
              </a:rPr>
              <a:t>daily schedule? How much </a:t>
            </a:r>
            <a:r>
              <a:rPr lang="en-US" dirty="0" smtClean="0">
                <a:latin typeface="Narkisim" panose="020E0502050101010101" pitchFamily="34" charset="-79"/>
                <a:cs typeface="Narkisim" panose="020E0502050101010101" pitchFamily="34" charset="-79"/>
              </a:rPr>
              <a:t>variation?</a:t>
            </a:r>
          </a:p>
          <a:p>
            <a:pPr marL="0" indent="0">
              <a:lnSpc>
                <a:spcPct val="160000"/>
              </a:lnSpc>
              <a:buNone/>
            </a:pPr>
            <a:r>
              <a:rPr lang="en-US" i="1" dirty="0">
                <a:latin typeface="Narkisim" panose="020E0502050101010101" pitchFamily="34" charset="-79"/>
                <a:cs typeface="Narkisim" panose="020E0502050101010101" pitchFamily="34" charset="-79"/>
              </a:rPr>
              <a:t>Structured</a:t>
            </a:r>
            <a:r>
              <a:rPr lang="en-US" dirty="0">
                <a:latin typeface="Narkisim" panose="020E0502050101010101" pitchFamily="34" charset="-79"/>
                <a:cs typeface="Narkisim" panose="020E0502050101010101" pitchFamily="34" charset="-79"/>
              </a:rPr>
              <a:t> hours of program?</a:t>
            </a:r>
          </a:p>
          <a:p>
            <a:pPr marL="0" lvl="0" indent="0">
              <a:lnSpc>
                <a:spcPct val="160000"/>
              </a:lnSpc>
              <a:buNone/>
            </a:pPr>
            <a:r>
              <a:rPr lang="en-US" dirty="0" smtClean="0">
                <a:latin typeface="Narkisim" panose="020E0502050101010101" pitchFamily="34" charset="-79"/>
                <a:cs typeface="Narkisim" panose="020E0502050101010101" pitchFamily="34" charset="-79"/>
              </a:rPr>
              <a:t>Discipline </a:t>
            </a:r>
            <a:r>
              <a:rPr lang="en-US" dirty="0">
                <a:latin typeface="Narkisim" panose="020E0502050101010101" pitchFamily="34" charset="-79"/>
                <a:cs typeface="Narkisim" panose="020E0502050101010101" pitchFamily="34" charset="-79"/>
              </a:rPr>
              <a:t>policy</a:t>
            </a:r>
            <a:r>
              <a:rPr lang="en-US" dirty="0" smtClean="0">
                <a:latin typeface="Narkisim" panose="020E0502050101010101" pitchFamily="34" charset="-79"/>
                <a:cs typeface="Narkisim" panose="020E0502050101010101" pitchFamily="34" charset="-79"/>
              </a:rPr>
              <a:t>?</a:t>
            </a:r>
          </a:p>
          <a:p>
            <a:pPr marL="0" indent="0">
              <a:lnSpc>
                <a:spcPct val="160000"/>
              </a:lnSpc>
              <a:buNone/>
            </a:pPr>
            <a:r>
              <a:rPr lang="en-US" dirty="0">
                <a:latin typeface="Narkisim" panose="020E0502050101010101" pitchFamily="34" charset="-79"/>
                <a:cs typeface="Narkisim" panose="020E0502050101010101" pitchFamily="34" charset="-79"/>
              </a:rPr>
              <a:t>How much of the day is </a:t>
            </a:r>
            <a:r>
              <a:rPr lang="en-US" dirty="0" smtClean="0">
                <a:latin typeface="Narkisim" panose="020E0502050101010101" pitchFamily="34" charset="-79"/>
                <a:cs typeface="Narkisim" panose="020E0502050101010101" pitchFamily="34" charset="-79"/>
              </a:rPr>
              <a:t>outdoors? ...in </a:t>
            </a:r>
            <a:r>
              <a:rPr lang="en-US" dirty="0">
                <a:latin typeface="Narkisim" panose="020E0502050101010101" pitchFamily="34" charset="-79"/>
                <a:cs typeface="Narkisim" panose="020E0502050101010101" pitchFamily="34" charset="-79"/>
              </a:rPr>
              <a:t>air conditioning?</a:t>
            </a:r>
          </a:p>
          <a:p>
            <a:pPr marL="0" indent="0">
              <a:buNone/>
            </a:pPr>
            <a:endParaRPr lang="en-US" dirty="0"/>
          </a:p>
          <a:p>
            <a:pPr marL="0" lvl="0" indent="0">
              <a:buNone/>
            </a:pPr>
            <a:endParaRPr lang="en-US" dirty="0"/>
          </a:p>
          <a:p>
            <a:pPr lvl="0"/>
            <a:endParaRPr lang="en-US" dirty="0" smtClean="0"/>
          </a:p>
          <a:p>
            <a:pPr lvl="0"/>
            <a:endParaRPr lang="en-US" dirty="0"/>
          </a:p>
          <a:p>
            <a:endParaRPr lang="en-US" dirty="0" smtClean="0"/>
          </a:p>
          <a:p>
            <a:pPr marL="457200" lvl="1" indent="0">
              <a:buNone/>
            </a:pPr>
            <a:endParaRPr lang="en-US" dirty="0"/>
          </a:p>
        </p:txBody>
      </p:sp>
    </p:spTree>
    <p:extLst>
      <p:ext uri="{BB962C8B-B14F-4D97-AF65-F5344CB8AC3E}">
        <p14:creationId xmlns:p14="http://schemas.microsoft.com/office/powerpoint/2010/main" val="1830334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numCol="1">
            <a:normAutofit/>
          </a:bodyPr>
          <a:lstStyle/>
          <a:p>
            <a:pPr marL="0" lvl="0" indent="0">
              <a:buNone/>
            </a:pPr>
            <a:r>
              <a:rPr lang="en-US" sz="4000" dirty="0" smtClean="0">
                <a:latin typeface="Narkisim" panose="020E0502050101010101" pitchFamily="34" charset="-79"/>
                <a:cs typeface="Narkisim" panose="020E0502050101010101" pitchFamily="34" charset="-79"/>
              </a:rPr>
              <a:t>If unable/unwilling </a:t>
            </a:r>
            <a:r>
              <a:rPr lang="en-US" sz="4000" dirty="0">
                <a:latin typeface="Narkisim" panose="020E0502050101010101" pitchFamily="34" charset="-79"/>
                <a:cs typeface="Narkisim" panose="020E0502050101010101" pitchFamily="34" charset="-79"/>
              </a:rPr>
              <a:t>to do an </a:t>
            </a:r>
            <a:r>
              <a:rPr lang="en-US" sz="4000" dirty="0" smtClean="0">
                <a:latin typeface="Narkisim" panose="020E0502050101010101" pitchFamily="34" charset="-79"/>
                <a:cs typeface="Narkisim" panose="020E0502050101010101" pitchFamily="34" charset="-79"/>
              </a:rPr>
              <a:t>activity…alternate activities?</a:t>
            </a:r>
          </a:p>
          <a:p>
            <a:pPr marL="0" indent="0">
              <a:buNone/>
            </a:pPr>
            <a:r>
              <a:rPr lang="en-US" sz="4000" dirty="0" smtClean="0">
                <a:latin typeface="Narkisim" panose="020E0502050101010101" pitchFamily="34" charset="-79"/>
                <a:cs typeface="Narkisim" panose="020E0502050101010101" pitchFamily="34" charset="-79"/>
              </a:rPr>
              <a:t>Individualized </a:t>
            </a:r>
            <a:r>
              <a:rPr lang="en-US" sz="4000" dirty="0">
                <a:latin typeface="Narkisim" panose="020E0502050101010101" pitchFamily="34" charset="-79"/>
                <a:cs typeface="Narkisim" panose="020E0502050101010101" pitchFamily="34" charset="-79"/>
              </a:rPr>
              <a:t>accommodations? </a:t>
            </a:r>
            <a:r>
              <a:rPr lang="en-US" sz="4000" dirty="0" smtClean="0">
                <a:latin typeface="Narkisim" panose="020E0502050101010101" pitchFamily="34" charset="-79"/>
                <a:cs typeface="Narkisim" panose="020E0502050101010101" pitchFamily="34" charset="-79"/>
              </a:rPr>
              <a:t>(help </a:t>
            </a:r>
            <a:r>
              <a:rPr lang="en-US" sz="4000" dirty="0">
                <a:latin typeface="Narkisim" panose="020E0502050101010101" pitchFamily="34" charset="-79"/>
                <a:cs typeface="Narkisim" panose="020E0502050101010101" pitchFamily="34" charset="-79"/>
              </a:rPr>
              <a:t>changing </a:t>
            </a:r>
            <a:r>
              <a:rPr lang="en-US" sz="4000" dirty="0" smtClean="0">
                <a:latin typeface="Narkisim" panose="020E0502050101010101" pitchFamily="34" charset="-79"/>
                <a:cs typeface="Narkisim" panose="020E0502050101010101" pitchFamily="34" charset="-79"/>
              </a:rPr>
              <a:t>to swim, </a:t>
            </a:r>
            <a:r>
              <a:rPr lang="en-US" sz="4000" dirty="0">
                <a:latin typeface="Narkisim" panose="020E0502050101010101" pitchFamily="34" charset="-79"/>
                <a:cs typeface="Narkisim" panose="020E0502050101010101" pitchFamily="34" charset="-79"/>
              </a:rPr>
              <a:t>headphones </a:t>
            </a:r>
            <a:r>
              <a:rPr lang="en-US" sz="4000" dirty="0" smtClean="0">
                <a:latin typeface="Narkisim" panose="020E0502050101010101" pitchFamily="34" charset="-79"/>
                <a:cs typeface="Narkisim" panose="020E0502050101010101" pitchFamily="34" charset="-79"/>
              </a:rPr>
              <a:t>for </a:t>
            </a:r>
            <a:r>
              <a:rPr lang="en-US" sz="4000" dirty="0">
                <a:latin typeface="Narkisim" panose="020E0502050101010101" pitchFamily="34" charset="-79"/>
                <a:cs typeface="Narkisim" panose="020E0502050101010101" pitchFamily="34" charset="-79"/>
              </a:rPr>
              <a:t>loud times, help </a:t>
            </a:r>
            <a:r>
              <a:rPr lang="en-US" sz="4000" dirty="0" smtClean="0">
                <a:latin typeface="Narkisim" panose="020E0502050101010101" pitchFamily="34" charset="-79"/>
                <a:cs typeface="Narkisim" panose="020E0502050101010101" pitchFamily="34" charset="-79"/>
              </a:rPr>
              <a:t>in </a:t>
            </a:r>
            <a:r>
              <a:rPr lang="en-US" sz="4000" dirty="0">
                <a:latin typeface="Narkisim" panose="020E0502050101010101" pitchFamily="34" charset="-79"/>
                <a:cs typeface="Narkisim" panose="020E0502050101010101" pitchFamily="34" charset="-79"/>
              </a:rPr>
              <a:t>bathroom</a:t>
            </a:r>
            <a:r>
              <a:rPr lang="en-US" sz="4000" dirty="0" smtClean="0">
                <a:latin typeface="Narkisim" panose="020E0502050101010101" pitchFamily="34" charset="-79"/>
                <a:cs typeface="Narkisim" panose="020E0502050101010101" pitchFamily="34" charset="-79"/>
              </a:rPr>
              <a:t>)?</a:t>
            </a:r>
          </a:p>
          <a:p>
            <a:pPr marL="0" lvl="0" indent="0">
              <a:buNone/>
            </a:pPr>
            <a:r>
              <a:rPr lang="en-US" sz="4000" dirty="0">
                <a:latin typeface="Narkisim" panose="020E0502050101010101" pitchFamily="34" charset="-79"/>
                <a:cs typeface="Narkisim" panose="020E0502050101010101" pitchFamily="34" charset="-79"/>
              </a:rPr>
              <a:t>L</a:t>
            </a:r>
            <a:r>
              <a:rPr lang="en-US" sz="4000" dirty="0" smtClean="0">
                <a:latin typeface="Narkisim" panose="020E0502050101010101" pitchFamily="34" charset="-79"/>
                <a:cs typeface="Narkisim" panose="020E0502050101010101" pitchFamily="34" charset="-79"/>
              </a:rPr>
              <a:t>ayout </a:t>
            </a:r>
            <a:r>
              <a:rPr lang="en-US" sz="4000" dirty="0">
                <a:latin typeface="Narkisim" panose="020E0502050101010101" pitchFamily="34" charset="-79"/>
                <a:cs typeface="Narkisim" panose="020E0502050101010101" pitchFamily="34" charset="-79"/>
              </a:rPr>
              <a:t>of the spaces used (ex: hills, black top, paved trails) </a:t>
            </a:r>
            <a:endParaRPr lang="en-US" sz="4000" dirty="0" smtClean="0">
              <a:latin typeface="Narkisim" panose="020E0502050101010101" pitchFamily="34" charset="-79"/>
              <a:cs typeface="Narkisim" panose="020E0502050101010101" pitchFamily="34" charset="-79"/>
            </a:endParaRPr>
          </a:p>
          <a:p>
            <a:pPr marL="0" lvl="0" indent="0">
              <a:buNone/>
            </a:pPr>
            <a:r>
              <a:rPr lang="en-US" sz="4000" dirty="0" smtClean="0">
                <a:latin typeface="Narkisim" panose="020E0502050101010101" pitchFamily="34" charset="-79"/>
                <a:cs typeface="Narkisim" panose="020E0502050101010101" pitchFamily="34" charset="-79"/>
              </a:rPr>
              <a:t>Sensory Environment</a:t>
            </a:r>
          </a:p>
          <a:p>
            <a:pPr marL="0" lvl="0" indent="0">
              <a:buNone/>
            </a:pPr>
            <a:endParaRPr lang="en-US" sz="4000" dirty="0" smtClean="0"/>
          </a:p>
          <a:p>
            <a:pPr marL="0" lvl="0" indent="0">
              <a:buNone/>
            </a:pPr>
            <a:endParaRPr lang="en-US" sz="4000" dirty="0"/>
          </a:p>
          <a:p>
            <a:pPr marL="0" indent="0">
              <a:buNone/>
            </a:pPr>
            <a:endParaRPr lang="en-US" sz="4000" dirty="0"/>
          </a:p>
          <a:p>
            <a:pPr lvl="0"/>
            <a:endParaRPr lang="en-US" dirty="0"/>
          </a:p>
          <a:p>
            <a:endParaRPr lang="en-US" dirty="0"/>
          </a:p>
        </p:txBody>
      </p:sp>
    </p:spTree>
    <p:extLst>
      <p:ext uri="{BB962C8B-B14F-4D97-AF65-F5344CB8AC3E}">
        <p14:creationId xmlns:p14="http://schemas.microsoft.com/office/powerpoint/2010/main" val="284454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normAutofit fontScale="90000"/>
          </a:bodyPr>
          <a:lstStyle/>
          <a:p>
            <a:r>
              <a:rPr lang="en-US" dirty="0" smtClean="0"/>
              <a:t/>
            </a:r>
            <a:br>
              <a:rPr lang="en-US" dirty="0" smtClean="0"/>
            </a:br>
            <a:r>
              <a:rPr lang="en-US" dirty="0" smtClean="0">
                <a:latin typeface="Narkisim" panose="020E0502050101010101" pitchFamily="34" charset="-79"/>
                <a:cs typeface="Narkisim" panose="020E0502050101010101" pitchFamily="34" charset="-79"/>
              </a:rPr>
              <a:t>Be </a:t>
            </a:r>
            <a:r>
              <a:rPr lang="en-US" dirty="0">
                <a:latin typeface="Narkisim" panose="020E0502050101010101" pitchFamily="34" charset="-79"/>
                <a:cs typeface="Narkisim" panose="020E0502050101010101" pitchFamily="34" charset="-79"/>
              </a:rPr>
              <a:t>Honest </a:t>
            </a:r>
            <a:r>
              <a:rPr lang="en-US" dirty="0" smtClean="0">
                <a:latin typeface="Narkisim" panose="020E0502050101010101" pitchFamily="34" charset="-79"/>
                <a:cs typeface="Narkisim" panose="020E0502050101010101" pitchFamily="34" charset="-79"/>
              </a:rPr>
              <a:t>re Individual’s </a:t>
            </a:r>
            <a:r>
              <a:rPr lang="en-US" dirty="0">
                <a:latin typeface="Narkisim" panose="020E0502050101010101" pitchFamily="34" charset="-79"/>
                <a:cs typeface="Narkisim" panose="020E0502050101010101" pitchFamily="34" charset="-79"/>
              </a:rPr>
              <a:t>Abilities/Needs</a:t>
            </a:r>
            <a:br>
              <a:rPr lang="en-US" dirty="0">
                <a:latin typeface="Narkisim" panose="020E0502050101010101" pitchFamily="34" charset="-79"/>
                <a:cs typeface="Narkisim" panose="020E0502050101010101" pitchFamily="34" charset="-79"/>
              </a:rPr>
            </a:br>
            <a:endParaRPr lang="en-US"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a:xfrm>
            <a:off x="457200" y="1371600"/>
            <a:ext cx="8229600" cy="3763963"/>
          </a:xfrm>
        </p:spPr>
        <p:txBody>
          <a:bodyPr numCol="1">
            <a:normAutofit/>
          </a:bodyPr>
          <a:lstStyle/>
          <a:p>
            <a:pPr marL="0" indent="0">
              <a:lnSpc>
                <a:spcPct val="150000"/>
              </a:lnSpc>
              <a:buNone/>
            </a:pPr>
            <a:r>
              <a:rPr lang="en-US" dirty="0">
                <a:latin typeface="Narkisim" panose="020E0502050101010101" pitchFamily="34" charset="-79"/>
                <a:cs typeface="Narkisim" panose="020E0502050101010101" pitchFamily="34" charset="-79"/>
              </a:rPr>
              <a:t>Be direct about child’s specific needs</a:t>
            </a:r>
          </a:p>
          <a:p>
            <a:pPr marL="0" indent="0">
              <a:lnSpc>
                <a:spcPct val="150000"/>
              </a:lnSpc>
              <a:buNone/>
            </a:pPr>
            <a:r>
              <a:rPr lang="en-US" dirty="0">
                <a:latin typeface="Narkisim" panose="020E0502050101010101" pitchFamily="34" charset="-79"/>
                <a:cs typeface="Narkisim" panose="020E0502050101010101" pitchFamily="34" charset="-79"/>
              </a:rPr>
              <a:t>Best and worst </a:t>
            </a:r>
            <a:r>
              <a:rPr lang="en-US" dirty="0" smtClean="0">
                <a:latin typeface="Narkisim" panose="020E0502050101010101" pitchFamily="34" charset="-79"/>
                <a:cs typeface="Narkisim" panose="020E0502050101010101" pitchFamily="34" charset="-79"/>
              </a:rPr>
              <a:t>behavior/health issues</a:t>
            </a:r>
            <a:endParaRPr lang="en-US" dirty="0">
              <a:latin typeface="Narkisim" panose="020E0502050101010101" pitchFamily="34" charset="-79"/>
              <a:cs typeface="Narkisim" panose="020E0502050101010101" pitchFamily="34" charset="-79"/>
            </a:endParaRPr>
          </a:p>
          <a:p>
            <a:pPr marL="0" indent="0">
              <a:lnSpc>
                <a:spcPct val="150000"/>
              </a:lnSpc>
              <a:buNone/>
            </a:pPr>
            <a:r>
              <a:rPr lang="en-US" dirty="0">
                <a:latin typeface="Narkisim" panose="020E0502050101010101" pitchFamily="34" charset="-79"/>
                <a:cs typeface="Narkisim" panose="020E0502050101010101" pitchFamily="34" charset="-79"/>
              </a:rPr>
              <a:t>Can you observe in advance</a:t>
            </a:r>
            <a:r>
              <a:rPr lang="en-US" dirty="0" smtClean="0">
                <a:latin typeface="Narkisim" panose="020E0502050101010101" pitchFamily="34" charset="-79"/>
                <a:cs typeface="Narkisim" panose="020E0502050101010101" pitchFamily="34" charset="-79"/>
              </a:rPr>
              <a:t>?</a:t>
            </a:r>
          </a:p>
          <a:p>
            <a:pPr marL="0" indent="0">
              <a:lnSpc>
                <a:spcPct val="150000"/>
              </a:lnSpc>
              <a:buNone/>
            </a:pPr>
            <a:r>
              <a:rPr lang="en-US" dirty="0" smtClean="0">
                <a:latin typeface="Narkisim" panose="020E0502050101010101" pitchFamily="34" charset="-79"/>
                <a:cs typeface="Narkisim" panose="020E0502050101010101" pitchFamily="34" charset="-79"/>
              </a:rPr>
              <a:t>Can your child visit first? </a:t>
            </a:r>
          </a:p>
          <a:p>
            <a:endParaRPr lang="en-US" dirty="0"/>
          </a:p>
        </p:txBody>
      </p:sp>
      <p:sp>
        <p:nvSpPr>
          <p:cNvPr id="4" name="TextBox 3"/>
          <p:cNvSpPr txBox="1"/>
          <p:nvPr/>
        </p:nvSpPr>
        <p:spPr>
          <a:xfrm>
            <a:off x="381000" y="5562600"/>
            <a:ext cx="8305800" cy="954107"/>
          </a:xfrm>
          <a:prstGeom prst="rect">
            <a:avLst/>
          </a:prstGeom>
          <a:noFill/>
        </p:spPr>
        <p:txBody>
          <a:bodyPr wrap="square" numCol="1" rtlCol="0">
            <a:spAutoFit/>
          </a:bodyPr>
          <a:lstStyle/>
          <a:p>
            <a:r>
              <a:rPr lang="en-US" sz="2800" i="1" dirty="0">
                <a:latin typeface="Narkisim" panose="020E0502050101010101" pitchFamily="34" charset="-79"/>
                <a:cs typeface="Narkisim" panose="020E0502050101010101" pitchFamily="34" charset="-79"/>
              </a:rPr>
              <a:t>Inclusion Subcommittee of Durham’s Council for Children with Special Needs, March 2011</a:t>
            </a:r>
            <a:endParaRPr lang="en-US" sz="2800" dirty="0">
              <a:latin typeface="Narkisim" panose="020E0502050101010101" pitchFamily="34" charset="-79"/>
              <a:cs typeface="Narkisim" panose="020E0502050101010101" pitchFamily="34" charset="-79"/>
            </a:endParaRPr>
          </a:p>
        </p:txBody>
      </p:sp>
    </p:spTree>
    <p:extLst>
      <p:ext uri="{BB962C8B-B14F-4D97-AF65-F5344CB8AC3E}">
        <p14:creationId xmlns:p14="http://schemas.microsoft.com/office/powerpoint/2010/main" val="901625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righ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righ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righ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righ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checkerboard(across)">
                                      <p:cBhvr>
                                        <p:cTn id="3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24200"/>
            <a:ext cx="8229600" cy="3001963"/>
          </a:xfrm>
        </p:spPr>
        <p:txBody>
          <a:bodyPr>
            <a:normAutofit/>
          </a:bodyPr>
          <a:lstStyle/>
          <a:p>
            <a:pPr marL="0" indent="0" algn="ctr">
              <a:buNone/>
            </a:pPr>
            <a:r>
              <a:rPr lang="en-US" sz="5400" b="1" dirty="0" smtClean="0">
                <a:latin typeface="Narkisim" panose="020E0502050101010101" pitchFamily="34" charset="-79"/>
                <a:cs typeface="Narkisim" panose="020E0502050101010101" pitchFamily="34" charset="-79"/>
              </a:rPr>
              <a:t>Any Questions?</a:t>
            </a:r>
            <a:endParaRPr lang="en-US" sz="5400" b="1" dirty="0">
              <a:latin typeface="Narkisim" panose="020E0502050101010101" pitchFamily="34" charset="-79"/>
              <a:cs typeface="Narkisim" panose="020E0502050101010101" pitchFamily="34" charset="-79"/>
            </a:endParaRPr>
          </a:p>
        </p:txBody>
      </p:sp>
    </p:spTree>
    <p:extLst>
      <p:ext uri="{BB962C8B-B14F-4D97-AF65-F5344CB8AC3E}">
        <p14:creationId xmlns:p14="http://schemas.microsoft.com/office/powerpoint/2010/main" val="3323124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numCol="1">
            <a:normAutofit/>
          </a:bodyPr>
          <a:lstStyle/>
          <a:p>
            <a:r>
              <a:rPr lang="en-US" sz="4800" dirty="0" smtClean="0">
                <a:solidFill>
                  <a:schemeClr val="accent4">
                    <a:lumMod val="50000"/>
                  </a:schemeClr>
                </a:solidFill>
                <a:latin typeface="Narkisim" panose="020E0502050101010101" pitchFamily="34" charset="-79"/>
                <a:cs typeface="Narkisim" panose="020E0502050101010101" pitchFamily="34" charset="-79"/>
              </a:rPr>
              <a:t>Marian Kaslovsky</a:t>
            </a:r>
            <a:br>
              <a:rPr lang="en-US" sz="4800" dirty="0" smtClean="0">
                <a:solidFill>
                  <a:schemeClr val="accent4">
                    <a:lumMod val="50000"/>
                  </a:schemeClr>
                </a:solidFill>
                <a:latin typeface="Narkisim" panose="020E0502050101010101" pitchFamily="34" charset="-79"/>
                <a:cs typeface="Narkisim" panose="020E0502050101010101" pitchFamily="34" charset="-79"/>
              </a:rPr>
            </a:br>
            <a:r>
              <a:rPr lang="en-US" sz="4800" dirty="0" smtClean="0">
                <a:solidFill>
                  <a:schemeClr val="accent4">
                    <a:lumMod val="50000"/>
                  </a:schemeClr>
                </a:solidFill>
                <a:latin typeface="Narkisim" panose="020E0502050101010101" pitchFamily="34" charset="-79"/>
                <a:cs typeface="Narkisim" panose="020E0502050101010101" pitchFamily="34" charset="-79"/>
              </a:rPr>
              <a:t>919 968-2813</a:t>
            </a:r>
            <a:br>
              <a:rPr lang="en-US" sz="4800" dirty="0" smtClean="0">
                <a:solidFill>
                  <a:schemeClr val="accent4">
                    <a:lumMod val="50000"/>
                  </a:schemeClr>
                </a:solidFill>
                <a:latin typeface="Narkisim" panose="020E0502050101010101" pitchFamily="34" charset="-79"/>
                <a:cs typeface="Narkisim" panose="020E0502050101010101" pitchFamily="34" charset="-79"/>
              </a:rPr>
            </a:br>
            <a:r>
              <a:rPr lang="en-US" sz="4800" dirty="0" smtClean="0">
                <a:solidFill>
                  <a:schemeClr val="accent4">
                    <a:lumMod val="50000"/>
                  </a:schemeClr>
                </a:solidFill>
                <a:latin typeface="Narkisim" panose="020E0502050101010101" pitchFamily="34" charset="-79"/>
                <a:cs typeface="Narkisim" panose="020E0502050101010101" pitchFamily="34" charset="-79"/>
                <a:hlinkClick r:id="rId2"/>
              </a:rPr>
              <a:t>mkaslovsky@townofchapelhill.org</a:t>
            </a:r>
            <a:r>
              <a:rPr lang="en-US" sz="4800" dirty="0" smtClean="0">
                <a:solidFill>
                  <a:schemeClr val="accent4">
                    <a:lumMod val="50000"/>
                  </a:schemeClr>
                </a:solidFill>
                <a:latin typeface="Narkisim" panose="020E0502050101010101" pitchFamily="34" charset="-79"/>
                <a:cs typeface="Narkisim" panose="020E0502050101010101" pitchFamily="34" charset="-79"/>
              </a:rPr>
              <a:t/>
            </a:r>
            <a:br>
              <a:rPr lang="en-US" sz="4800" dirty="0" smtClean="0">
                <a:solidFill>
                  <a:schemeClr val="accent4">
                    <a:lumMod val="50000"/>
                  </a:schemeClr>
                </a:solidFill>
                <a:latin typeface="Narkisim" panose="020E0502050101010101" pitchFamily="34" charset="-79"/>
                <a:cs typeface="Narkisim" panose="020E0502050101010101" pitchFamily="34" charset="-79"/>
              </a:rPr>
            </a:br>
            <a:r>
              <a:rPr lang="en-US" sz="3600" dirty="0" smtClean="0">
                <a:solidFill>
                  <a:schemeClr val="accent4">
                    <a:lumMod val="50000"/>
                  </a:schemeClr>
                </a:solidFill>
                <a:latin typeface="Narkisim" panose="020E0502050101010101" pitchFamily="34" charset="-79"/>
                <a:cs typeface="Narkisim" panose="020E0502050101010101" pitchFamily="34" charset="-79"/>
              </a:rPr>
              <a:t>View our programs at </a:t>
            </a:r>
            <a:r>
              <a:rPr lang="en-US" sz="4800" dirty="0" smtClean="0">
                <a:solidFill>
                  <a:schemeClr val="accent4">
                    <a:lumMod val="50000"/>
                  </a:schemeClr>
                </a:solidFill>
                <a:latin typeface="Narkisim" panose="020E0502050101010101" pitchFamily="34" charset="-79"/>
                <a:cs typeface="Narkisim" panose="020E0502050101010101" pitchFamily="34" charset="-79"/>
                <a:hlinkClick r:id="rId3"/>
              </a:rPr>
              <a:t>www.chapelhillparks.org</a:t>
            </a:r>
            <a:r>
              <a:rPr lang="en-US" sz="4800" smtClean="0">
                <a:solidFill>
                  <a:schemeClr val="accent4">
                    <a:lumMod val="50000"/>
                  </a:schemeClr>
                </a:solidFill>
                <a:latin typeface="Narkisim" panose="020E0502050101010101" pitchFamily="34" charset="-79"/>
                <a:cs typeface="Narkisim" panose="020E0502050101010101" pitchFamily="34" charset="-79"/>
              </a:rPr>
              <a:t/>
            </a:r>
            <a:br>
              <a:rPr lang="en-US" sz="4800" smtClean="0">
                <a:solidFill>
                  <a:schemeClr val="accent4">
                    <a:lumMod val="50000"/>
                  </a:schemeClr>
                </a:solidFill>
                <a:latin typeface="Narkisim" panose="020E0502050101010101" pitchFamily="34" charset="-79"/>
                <a:cs typeface="Narkisim" panose="020E0502050101010101" pitchFamily="34" charset="-79"/>
              </a:rPr>
            </a:br>
            <a:r>
              <a:rPr lang="en-US" sz="4800" smtClean="0">
                <a:solidFill>
                  <a:schemeClr val="accent4">
                    <a:lumMod val="50000"/>
                  </a:schemeClr>
                </a:solidFill>
                <a:latin typeface="Narkisim" panose="020E0502050101010101" pitchFamily="34" charset="-79"/>
                <a:cs typeface="Narkisim" panose="020E0502050101010101" pitchFamily="34" charset="-79"/>
              </a:rPr>
              <a:t>Activity Registration</a:t>
            </a:r>
            <a:r>
              <a:rPr lang="en-US" sz="4800" dirty="0" smtClean="0">
                <a:solidFill>
                  <a:schemeClr val="accent4">
                    <a:lumMod val="50000"/>
                  </a:schemeClr>
                </a:solidFill>
                <a:latin typeface="Narkisim" panose="020E0502050101010101" pitchFamily="34" charset="-79"/>
                <a:cs typeface="Narkisim" panose="020E0502050101010101" pitchFamily="34" charset="-79"/>
              </a:rPr>
              <a:t/>
            </a:r>
            <a:br>
              <a:rPr lang="en-US" sz="4800" dirty="0" smtClean="0">
                <a:solidFill>
                  <a:schemeClr val="accent4">
                    <a:lumMod val="50000"/>
                  </a:schemeClr>
                </a:solidFill>
                <a:latin typeface="Narkisim" panose="020E0502050101010101" pitchFamily="34" charset="-79"/>
                <a:cs typeface="Narkisim" panose="020E0502050101010101" pitchFamily="34" charset="-79"/>
              </a:rPr>
            </a:br>
            <a:r>
              <a:rPr lang="en-US" sz="4800" dirty="0" smtClean="0">
                <a:solidFill>
                  <a:schemeClr val="accent4">
                    <a:lumMod val="50000"/>
                  </a:schemeClr>
                </a:solidFill>
                <a:latin typeface="Narkisim" panose="020E0502050101010101" pitchFamily="34" charset="-79"/>
                <a:cs typeface="Narkisim" panose="020E0502050101010101" pitchFamily="34" charset="-79"/>
              </a:rPr>
              <a:t>Adapted Recreation</a:t>
            </a:r>
            <a:endParaRPr lang="en-US" sz="4800" dirty="0">
              <a:solidFill>
                <a:schemeClr val="accent4">
                  <a:lumMod val="50000"/>
                </a:schemeClr>
              </a:solidFill>
              <a:latin typeface="Narkisim" panose="020E0502050101010101" pitchFamily="34" charset="-79"/>
              <a:cs typeface="Narkisim" panose="020E0502050101010101" pitchFamily="34" charset="-79"/>
            </a:endParaRPr>
          </a:p>
        </p:txBody>
      </p:sp>
      <p:pic>
        <p:nvPicPr>
          <p:cNvPr id="2050" name="Picture 2" descr="C:\Users\mkaslovsky\AppData\Local\Microsoft\Windows\Temporary Internet Files\Content.IE5\498IX48T\MC90043380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52600" y="4419600"/>
            <a:ext cx="533400" cy="5334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mkaslovsky\AppData\Local\Microsoft\Windows\Temporary Internet Files\Content.IE5\498IX48T\MC90043380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87689" y="5089878"/>
            <a:ext cx="533400" cy="53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4626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10200"/>
          </a:xfrm>
        </p:spPr>
        <p:txBody>
          <a:bodyPr numCol="1">
            <a:normAutofit lnSpcReduction="10000"/>
          </a:bodyPr>
          <a:lstStyle/>
          <a:p>
            <a:pPr marL="0" indent="0">
              <a:buNone/>
            </a:pPr>
            <a:r>
              <a:rPr lang="en-US" sz="3600" b="1" i="1" dirty="0" smtClean="0">
                <a:solidFill>
                  <a:schemeClr val="accent4">
                    <a:lumMod val="75000"/>
                  </a:schemeClr>
                </a:solidFill>
                <a:latin typeface="Estrangelo Edessa" panose="03080600000000000000" pitchFamily="66" charset="0"/>
                <a:cs typeface="Estrangelo Edessa" panose="03080600000000000000" pitchFamily="66" charset="0"/>
              </a:rPr>
              <a:t>Recreation</a:t>
            </a:r>
            <a:r>
              <a:rPr lang="en-US" sz="3600" i="1" dirty="0" smtClean="0">
                <a:solidFill>
                  <a:schemeClr val="accent4">
                    <a:lumMod val="75000"/>
                  </a:schemeClr>
                </a:solidFill>
                <a:latin typeface="Estrangelo Edessa" panose="03080600000000000000" pitchFamily="66" charset="0"/>
                <a:cs typeface="Estrangelo Edessa" panose="03080600000000000000" pitchFamily="66" charset="0"/>
              </a:rPr>
              <a:t> </a:t>
            </a:r>
            <a:r>
              <a:rPr lang="en-US" sz="3600" i="1" dirty="0">
                <a:solidFill>
                  <a:schemeClr val="accent4">
                    <a:lumMod val="75000"/>
                  </a:schemeClr>
                </a:solidFill>
                <a:latin typeface="Estrangelo Edessa" panose="03080600000000000000" pitchFamily="66" charset="0"/>
                <a:cs typeface="Estrangelo Edessa" panose="03080600000000000000" pitchFamily="66" charset="0"/>
              </a:rPr>
              <a:t>is an activity </a:t>
            </a:r>
            <a:r>
              <a:rPr lang="en-US" sz="3600" i="1" dirty="0" smtClean="0">
                <a:solidFill>
                  <a:schemeClr val="accent4">
                    <a:lumMod val="75000"/>
                  </a:schemeClr>
                </a:solidFill>
                <a:latin typeface="Estrangelo Edessa" panose="03080600000000000000" pitchFamily="66" charset="0"/>
                <a:cs typeface="Estrangelo Edessa" panose="03080600000000000000" pitchFamily="66" charset="0"/>
              </a:rPr>
              <a:t>that people engage in during their free time, that people enjoy and that people recognize as having socially redeeming values. The activity performed is less important than the reason for performing the activity, which is the outcome.</a:t>
            </a:r>
          </a:p>
          <a:p>
            <a:pPr marL="0" indent="0">
              <a:buNone/>
            </a:pPr>
            <a:endParaRPr lang="en-US" sz="2400" i="1" dirty="0" smtClean="0">
              <a:solidFill>
                <a:schemeClr val="accent4">
                  <a:lumMod val="75000"/>
                </a:schemeClr>
              </a:solidFill>
              <a:latin typeface="Estrangelo Edessa" panose="03080600000000000000" pitchFamily="66" charset="0"/>
              <a:cs typeface="Estrangelo Edessa" panose="03080600000000000000" pitchFamily="66" charset="0"/>
            </a:endParaRPr>
          </a:p>
          <a:p>
            <a:pPr algn="l"/>
            <a:endParaRPr lang="en-US" sz="2400" i="1" dirty="0" smtClean="0">
              <a:solidFill>
                <a:schemeClr val="accent4">
                  <a:lumMod val="75000"/>
                </a:schemeClr>
              </a:solidFill>
              <a:latin typeface="Estrangelo Edessa" panose="03080600000000000000" pitchFamily="66" charset="0"/>
              <a:cs typeface="Estrangelo Edessa" panose="03080600000000000000" pitchFamily="66" charset="0"/>
            </a:endParaRPr>
          </a:p>
          <a:p>
            <a:pPr marL="0" indent="0">
              <a:buNone/>
            </a:pPr>
            <a:r>
              <a:rPr lang="en-US" sz="2400" i="1" dirty="0" smtClean="0">
                <a:solidFill>
                  <a:schemeClr val="accent4">
                    <a:lumMod val="75000"/>
                  </a:schemeClr>
                </a:solidFill>
                <a:latin typeface="Estrangelo Edessa" panose="03080600000000000000" pitchFamily="66" charset="0"/>
                <a:cs typeface="Estrangelo Edessa" panose="03080600000000000000" pitchFamily="66" charset="0"/>
              </a:rPr>
              <a:t>Parks </a:t>
            </a:r>
            <a:r>
              <a:rPr lang="en-US" sz="2400" i="1" dirty="0">
                <a:solidFill>
                  <a:schemeClr val="accent4">
                    <a:lumMod val="75000"/>
                  </a:schemeClr>
                </a:solidFill>
                <a:latin typeface="Estrangelo Edessa" panose="03080600000000000000" pitchFamily="66" charset="0"/>
                <a:cs typeface="Estrangelo Edessa" panose="03080600000000000000" pitchFamily="66" charset="0"/>
              </a:rPr>
              <a:t>&amp; Recreation Professional’s Handbook </a:t>
            </a:r>
            <a:br>
              <a:rPr lang="en-US" sz="2400" i="1" dirty="0">
                <a:solidFill>
                  <a:schemeClr val="accent4">
                    <a:lumMod val="75000"/>
                  </a:schemeClr>
                </a:solidFill>
                <a:latin typeface="Estrangelo Edessa" panose="03080600000000000000" pitchFamily="66" charset="0"/>
                <a:cs typeface="Estrangelo Edessa" panose="03080600000000000000" pitchFamily="66" charset="0"/>
              </a:rPr>
            </a:br>
            <a:r>
              <a:rPr lang="en-US" sz="2400" i="1" dirty="0">
                <a:solidFill>
                  <a:schemeClr val="accent4">
                    <a:lumMod val="75000"/>
                  </a:schemeClr>
                </a:solidFill>
                <a:latin typeface="Estrangelo Edessa" panose="03080600000000000000" pitchFamily="66" charset="0"/>
                <a:cs typeface="Estrangelo Edessa" panose="03080600000000000000" pitchFamily="66" charset="0"/>
              </a:rPr>
              <a:t>by Amy Hurd &amp; Denise Anderson.</a:t>
            </a:r>
            <a:endParaRPr lang="en-US" sz="2400" i="1" dirty="0" smtClean="0">
              <a:solidFill>
                <a:schemeClr val="accent4">
                  <a:lumMod val="75000"/>
                </a:schemeClr>
              </a:solidFill>
              <a:latin typeface="Estrangelo Edessa" panose="03080600000000000000" pitchFamily="66" charset="0"/>
              <a:cs typeface="Estrangelo Edessa" panose="03080600000000000000" pitchFamily="66" charset="0"/>
            </a:endParaRPr>
          </a:p>
          <a:p>
            <a:pPr marL="0" indent="0">
              <a:buNone/>
            </a:pPr>
            <a:endParaRPr lang="en-US" dirty="0"/>
          </a:p>
        </p:txBody>
      </p:sp>
    </p:spTree>
    <p:extLst>
      <p:ext uri="{BB962C8B-B14F-4D97-AF65-F5344CB8AC3E}">
        <p14:creationId xmlns:p14="http://schemas.microsoft.com/office/powerpoint/2010/main" val="846999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childTnLst>
                          </p:cTn>
                        </p:par>
                        <p:par>
                          <p:cTn id="11" fill="hold">
                            <p:stCondLst>
                              <p:cond delay="500"/>
                            </p:stCondLst>
                            <p:childTnLst>
                              <p:par>
                                <p:cTn id="12" presetID="22" presetClass="entr" presetSubtype="4" fill="hold" nodeType="after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wipe(down)">
                                      <p:cBhvr>
                                        <p:cTn id="1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2438400"/>
          </a:xfrm>
        </p:spPr>
        <p:txBody>
          <a:bodyPr numCol="1">
            <a:normAutofit/>
          </a:bodyPr>
          <a:lstStyle/>
          <a:p>
            <a:pPr marL="0" lvl="0" indent="0">
              <a:buNone/>
            </a:pPr>
            <a:r>
              <a:rPr lang="en-US" sz="4800" b="1" i="1" dirty="0">
                <a:solidFill>
                  <a:schemeClr val="accent4">
                    <a:lumMod val="75000"/>
                  </a:schemeClr>
                </a:solidFill>
                <a:latin typeface="Estrangelo Edessa" panose="03080600000000000000" pitchFamily="66" charset="0"/>
                <a:cs typeface="Estrangelo Edessa" panose="03080600000000000000" pitchFamily="66" charset="0"/>
              </a:rPr>
              <a:t>Recreation</a:t>
            </a:r>
            <a:r>
              <a:rPr lang="en-US" sz="4800" dirty="0">
                <a:solidFill>
                  <a:schemeClr val="accent4">
                    <a:lumMod val="75000"/>
                  </a:schemeClr>
                </a:solidFill>
                <a:latin typeface="Estrangelo Edessa" panose="03080600000000000000" pitchFamily="66" charset="0"/>
                <a:cs typeface="Estrangelo Edessa" panose="03080600000000000000" pitchFamily="66" charset="0"/>
              </a:rPr>
              <a:t> </a:t>
            </a:r>
            <a:r>
              <a:rPr lang="en-US" sz="4800" dirty="0" smtClean="0">
                <a:solidFill>
                  <a:schemeClr val="accent4">
                    <a:lumMod val="75000"/>
                  </a:schemeClr>
                </a:solidFill>
                <a:latin typeface="Estrangelo Edessa" panose="03080600000000000000" pitchFamily="66" charset="0"/>
                <a:cs typeface="Estrangelo Edessa" panose="03080600000000000000" pitchFamily="66" charset="0"/>
              </a:rPr>
              <a:t>- </a:t>
            </a:r>
            <a:r>
              <a:rPr lang="en-US" sz="4800" dirty="0">
                <a:solidFill>
                  <a:schemeClr val="accent4">
                    <a:lumMod val="75000"/>
                  </a:schemeClr>
                </a:solidFill>
                <a:latin typeface="Estrangelo Edessa" panose="03080600000000000000" pitchFamily="66" charset="0"/>
                <a:cs typeface="Estrangelo Edessa" panose="03080600000000000000" pitchFamily="66" charset="0"/>
              </a:rPr>
              <a:t>activity that one is doing in order to </a:t>
            </a:r>
            <a:r>
              <a:rPr lang="en-US" sz="4800" i="1" dirty="0">
                <a:solidFill>
                  <a:schemeClr val="accent4">
                    <a:lumMod val="75000"/>
                  </a:schemeClr>
                </a:solidFill>
                <a:latin typeface="Estrangelo Edessa" panose="03080600000000000000" pitchFamily="66" charset="0"/>
                <a:cs typeface="Estrangelo Edessa" panose="03080600000000000000" pitchFamily="66" charset="0"/>
              </a:rPr>
              <a:t>rejuvenate</a:t>
            </a:r>
            <a:r>
              <a:rPr lang="en-US" sz="4800" dirty="0">
                <a:solidFill>
                  <a:schemeClr val="accent4">
                    <a:lumMod val="75000"/>
                  </a:schemeClr>
                </a:solidFill>
                <a:latin typeface="Estrangelo Edessa" panose="03080600000000000000" pitchFamily="66" charset="0"/>
                <a:cs typeface="Estrangelo Edessa" panose="03080600000000000000" pitchFamily="66" charset="0"/>
              </a:rPr>
              <a:t> oneself physically and mentally.</a:t>
            </a:r>
          </a:p>
          <a:p>
            <a:pPr marL="0" indent="0">
              <a:buNone/>
            </a:pPr>
            <a:endParaRPr lang="en-US" sz="4800" dirty="0">
              <a:latin typeface="Estrangelo Edessa" panose="03080600000000000000" pitchFamily="66" charset="0"/>
              <a:cs typeface="Estrangelo Edessa" panose="03080600000000000000" pitchFamily="66" charset="0"/>
            </a:endParaRPr>
          </a:p>
        </p:txBody>
      </p:sp>
      <p:pic>
        <p:nvPicPr>
          <p:cNvPr id="2050" name="Picture 2" descr="C:\Users\mkaslovsky\AppData\Local\Microsoft\Windows\Temporary Internet Files\Content.IE5\EEZLLDFP\MC900437561[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2981901" y="3581399"/>
            <a:ext cx="3266499" cy="2013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2835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wipe(down)">
                                      <p:cBhvr>
                                        <p:cTn id="11"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914399"/>
          </a:xfrm>
        </p:spPr>
        <p:txBody>
          <a:bodyPr numCol="1">
            <a:noAutofit/>
          </a:bodyPr>
          <a:lstStyle/>
          <a:p>
            <a:r>
              <a:rPr lang="en-US" sz="9600" i="1" dirty="0">
                <a:solidFill>
                  <a:schemeClr val="accent4">
                    <a:lumMod val="75000"/>
                  </a:schemeClr>
                </a:solidFill>
                <a:latin typeface="Estrangelo Edessa" panose="03080600000000000000" pitchFamily="66" charset="0"/>
                <a:cs typeface="Estrangelo Edessa" panose="03080600000000000000" pitchFamily="66" charset="0"/>
              </a:rPr>
              <a:t>Leisure</a:t>
            </a:r>
            <a:endParaRPr lang="en-US" sz="9600" i="1" dirty="0"/>
          </a:p>
        </p:txBody>
      </p:sp>
      <p:sp>
        <p:nvSpPr>
          <p:cNvPr id="3" name="Subtitle 2"/>
          <p:cNvSpPr>
            <a:spLocks noGrp="1"/>
          </p:cNvSpPr>
          <p:nvPr>
            <p:ph type="subTitle" idx="1"/>
          </p:nvPr>
        </p:nvSpPr>
        <p:spPr>
          <a:xfrm>
            <a:off x="609600" y="2590800"/>
            <a:ext cx="7772400" cy="3048000"/>
          </a:xfrm>
        </p:spPr>
        <p:txBody>
          <a:bodyPr numCol="1">
            <a:normAutofit fontScale="77500" lnSpcReduction="20000"/>
          </a:bodyPr>
          <a:lstStyle/>
          <a:p>
            <a:pPr lvl="0" algn="l"/>
            <a:r>
              <a:rPr lang="en-US" sz="5200" i="1" dirty="0" smtClean="0">
                <a:solidFill>
                  <a:schemeClr val="accent4">
                    <a:lumMod val="75000"/>
                  </a:schemeClr>
                </a:solidFill>
                <a:latin typeface="Estrangelo Edessa" panose="03080600000000000000" pitchFamily="66" charset="0"/>
                <a:cs typeface="Estrangelo Edessa" panose="03080600000000000000" pitchFamily="66" charset="0"/>
              </a:rPr>
              <a:t>Free time</a:t>
            </a:r>
          </a:p>
          <a:p>
            <a:pPr algn="l"/>
            <a:r>
              <a:rPr lang="en-US" sz="5200" i="1" dirty="0" smtClean="0">
                <a:solidFill>
                  <a:schemeClr val="accent4">
                    <a:lumMod val="75000"/>
                  </a:schemeClr>
                </a:solidFill>
                <a:latin typeface="Estrangelo Edessa" panose="03080600000000000000" pitchFamily="66" charset="0"/>
                <a:cs typeface="Estrangelo Edessa" panose="03080600000000000000" pitchFamily="66" charset="0"/>
              </a:rPr>
              <a:t>A </a:t>
            </a:r>
            <a:r>
              <a:rPr lang="en-US" sz="5200" i="1" dirty="0">
                <a:solidFill>
                  <a:schemeClr val="accent4">
                    <a:lumMod val="75000"/>
                  </a:schemeClr>
                </a:solidFill>
                <a:latin typeface="Estrangelo Edessa" panose="03080600000000000000" pitchFamily="66" charset="0"/>
                <a:cs typeface="Estrangelo Edessa" panose="03080600000000000000" pitchFamily="66" charset="0"/>
              </a:rPr>
              <a:t>state of </a:t>
            </a:r>
            <a:r>
              <a:rPr lang="en-US" sz="5200" i="1" dirty="0" smtClean="0">
                <a:solidFill>
                  <a:schemeClr val="accent4">
                    <a:lumMod val="75000"/>
                  </a:schemeClr>
                </a:solidFill>
                <a:latin typeface="Estrangelo Edessa" panose="03080600000000000000" pitchFamily="66" charset="0"/>
                <a:cs typeface="Estrangelo Edessa" panose="03080600000000000000" pitchFamily="66" charset="0"/>
              </a:rPr>
              <a:t>mind</a:t>
            </a:r>
          </a:p>
          <a:p>
            <a:pPr lvl="0" algn="l"/>
            <a:r>
              <a:rPr lang="en-US" sz="5200" i="1" dirty="0" smtClean="0">
                <a:solidFill>
                  <a:schemeClr val="accent4">
                    <a:lumMod val="75000"/>
                  </a:schemeClr>
                </a:solidFill>
                <a:latin typeface="Estrangelo Edessa" panose="03080600000000000000" pitchFamily="66" charset="0"/>
                <a:cs typeface="Estrangelo Edessa" panose="03080600000000000000" pitchFamily="66" charset="0"/>
              </a:rPr>
              <a:t>An activity</a:t>
            </a:r>
          </a:p>
          <a:p>
            <a:pPr lvl="0" algn="l"/>
            <a:r>
              <a:rPr lang="en-US" sz="5200" i="1" dirty="0">
                <a:solidFill>
                  <a:schemeClr val="accent4">
                    <a:lumMod val="75000"/>
                  </a:schemeClr>
                </a:solidFill>
                <a:latin typeface="Estrangelo Edessa" panose="03080600000000000000" pitchFamily="66" charset="0"/>
                <a:cs typeface="Estrangelo Edessa" panose="03080600000000000000" pitchFamily="66" charset="0"/>
              </a:rPr>
              <a:t>	</a:t>
            </a:r>
            <a:r>
              <a:rPr lang="en-US" sz="5200" i="1" dirty="0" smtClean="0">
                <a:solidFill>
                  <a:schemeClr val="accent4">
                    <a:lumMod val="75000"/>
                  </a:schemeClr>
                </a:solidFill>
                <a:latin typeface="Estrangelo Edessa" panose="03080600000000000000" pitchFamily="66" charset="0"/>
                <a:cs typeface="Estrangelo Edessa" panose="03080600000000000000" pitchFamily="66" charset="0"/>
              </a:rPr>
              <a:t>…</a:t>
            </a:r>
            <a:r>
              <a:rPr lang="en-US" sz="5200" i="1" dirty="0">
                <a:solidFill>
                  <a:schemeClr val="accent4">
                    <a:lumMod val="75000"/>
                  </a:schemeClr>
                </a:solidFill>
                <a:latin typeface="Estrangelo Edessa" panose="03080600000000000000" pitchFamily="66" charset="0"/>
                <a:cs typeface="Estrangelo Edessa" panose="03080600000000000000" pitchFamily="66" charset="0"/>
              </a:rPr>
              <a:t>or inactivity</a:t>
            </a:r>
          </a:p>
          <a:p>
            <a:pPr algn="l"/>
            <a:r>
              <a:rPr lang="en-US" sz="4400" dirty="0" smtClean="0">
                <a:solidFill>
                  <a:schemeClr val="accent4">
                    <a:lumMod val="75000"/>
                  </a:schemeClr>
                </a:solidFill>
                <a:latin typeface="Estrangelo Edessa" panose="03080600000000000000" pitchFamily="66" charset="0"/>
                <a:cs typeface="Estrangelo Edessa" panose="03080600000000000000" pitchFamily="66" charset="0"/>
              </a:rPr>
              <a:t> </a:t>
            </a:r>
          </a:p>
          <a:p>
            <a:pPr algn="l"/>
            <a:endParaRPr lang="en-US" sz="4400" dirty="0">
              <a:solidFill>
                <a:schemeClr val="accent4">
                  <a:lumMod val="75000"/>
                </a:schemeClr>
              </a:solidFill>
              <a:latin typeface="Estrangelo Edessa" panose="03080600000000000000" pitchFamily="66" charset="0"/>
              <a:cs typeface="Estrangelo Edessa" panose="03080600000000000000" pitchFamily="66" charset="0"/>
            </a:endParaRPr>
          </a:p>
          <a:p>
            <a:pPr lvl="0" algn="l"/>
            <a:endParaRPr lang="en-US" sz="4400" i="1" dirty="0" smtClean="0">
              <a:solidFill>
                <a:schemeClr val="accent4">
                  <a:lumMod val="75000"/>
                </a:schemeClr>
              </a:solidFill>
              <a:latin typeface="Estrangelo Edessa" panose="03080600000000000000" pitchFamily="66" charset="0"/>
              <a:cs typeface="Estrangelo Edessa" panose="03080600000000000000" pitchFamily="66" charset="0"/>
            </a:endParaRPr>
          </a:p>
          <a:p>
            <a:pPr lvl="0" algn="l"/>
            <a:endParaRPr lang="en-US" sz="4400" i="1" dirty="0">
              <a:solidFill>
                <a:schemeClr val="accent4">
                  <a:lumMod val="75000"/>
                </a:schemeClr>
              </a:solidFill>
              <a:latin typeface="Estrangelo Edessa" panose="03080600000000000000" pitchFamily="66" charset="0"/>
              <a:cs typeface="Estrangelo Edessa" panose="03080600000000000000" pitchFamily="66" charset="0"/>
            </a:endParaRPr>
          </a:p>
          <a:p>
            <a:endParaRPr lang="en-US" dirty="0"/>
          </a:p>
        </p:txBody>
      </p:sp>
    </p:spTree>
    <p:extLst>
      <p:ext uri="{BB962C8B-B14F-4D97-AF65-F5344CB8AC3E}">
        <p14:creationId xmlns:p14="http://schemas.microsoft.com/office/powerpoint/2010/main" val="1957878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229600" cy="2895600"/>
          </a:xfrm>
        </p:spPr>
        <p:txBody>
          <a:bodyPr numCol="1">
            <a:noAutofit/>
          </a:bodyPr>
          <a:lstStyle/>
          <a:p>
            <a:r>
              <a:rPr lang="en-US" sz="5000" b="1" i="1" dirty="0" smtClean="0">
                <a:solidFill>
                  <a:schemeClr val="accent4">
                    <a:lumMod val="75000"/>
                  </a:schemeClr>
                </a:solidFill>
                <a:latin typeface="Estrangelo Edessa" panose="03080600000000000000" pitchFamily="66" charset="0"/>
                <a:cs typeface="Estrangelo Edessa" panose="03080600000000000000" pitchFamily="66" charset="0"/>
              </a:rPr>
              <a:t/>
            </a:r>
            <a:br>
              <a:rPr lang="en-US" sz="5000" b="1" i="1" dirty="0" smtClean="0">
                <a:solidFill>
                  <a:schemeClr val="accent4">
                    <a:lumMod val="75000"/>
                  </a:schemeClr>
                </a:solidFill>
                <a:latin typeface="Estrangelo Edessa" panose="03080600000000000000" pitchFamily="66" charset="0"/>
                <a:cs typeface="Estrangelo Edessa" panose="03080600000000000000" pitchFamily="66" charset="0"/>
              </a:rPr>
            </a:br>
            <a:r>
              <a:rPr lang="en-US" sz="5000" b="1" i="1" dirty="0">
                <a:solidFill>
                  <a:schemeClr val="accent4">
                    <a:lumMod val="75000"/>
                  </a:schemeClr>
                </a:solidFill>
                <a:latin typeface="Estrangelo Edessa" panose="03080600000000000000" pitchFamily="66" charset="0"/>
                <a:cs typeface="Estrangelo Edessa" panose="03080600000000000000" pitchFamily="66" charset="0"/>
              </a:rPr>
              <a:t/>
            </a:r>
            <a:br>
              <a:rPr lang="en-US" sz="5000" b="1" i="1" dirty="0">
                <a:solidFill>
                  <a:schemeClr val="accent4">
                    <a:lumMod val="75000"/>
                  </a:schemeClr>
                </a:solidFill>
                <a:latin typeface="Estrangelo Edessa" panose="03080600000000000000" pitchFamily="66" charset="0"/>
                <a:cs typeface="Estrangelo Edessa" panose="03080600000000000000" pitchFamily="66" charset="0"/>
              </a:rPr>
            </a:br>
            <a:r>
              <a:rPr lang="en-US" sz="6000" i="1" dirty="0" smtClean="0">
                <a:solidFill>
                  <a:schemeClr val="accent4">
                    <a:lumMod val="75000"/>
                  </a:schemeClr>
                </a:solidFill>
                <a:latin typeface="Lucida Handwriting" panose="03010101010101010101" pitchFamily="66" charset="0"/>
                <a:cs typeface="Estrangelo Edessa" panose="03080600000000000000" pitchFamily="66" charset="0"/>
              </a:rPr>
              <a:t>Leisure </a:t>
            </a:r>
            <a:r>
              <a:rPr lang="en-US" sz="6000" i="1" dirty="0">
                <a:solidFill>
                  <a:schemeClr val="accent4">
                    <a:lumMod val="75000"/>
                  </a:schemeClr>
                </a:solidFill>
                <a:latin typeface="Lucida Handwriting" panose="03010101010101010101" pitchFamily="66" charset="0"/>
                <a:cs typeface="Estrangelo Edessa" panose="03080600000000000000" pitchFamily="66" charset="0"/>
              </a:rPr>
              <a:t>and recreation are crucial for the well-being of a </a:t>
            </a:r>
            <a:r>
              <a:rPr lang="en-US" sz="6000" i="1" dirty="0" smtClean="0">
                <a:solidFill>
                  <a:schemeClr val="accent4">
                    <a:lumMod val="75000"/>
                  </a:schemeClr>
                </a:solidFill>
                <a:latin typeface="Lucida Handwriting" panose="03010101010101010101" pitchFamily="66" charset="0"/>
                <a:cs typeface="Estrangelo Edessa" panose="03080600000000000000" pitchFamily="66" charset="0"/>
              </a:rPr>
              <a:t>person! </a:t>
            </a:r>
            <a:r>
              <a:rPr lang="en-US" sz="6000" i="1" dirty="0">
                <a:solidFill>
                  <a:schemeClr val="accent4">
                    <a:lumMod val="75000"/>
                  </a:schemeClr>
                </a:solidFill>
                <a:latin typeface="Lucida Handwriting" panose="03010101010101010101" pitchFamily="66" charset="0"/>
                <a:cs typeface="Estrangelo Edessa" panose="03080600000000000000" pitchFamily="66" charset="0"/>
              </a:rPr>
              <a:t/>
            </a:r>
            <a:br>
              <a:rPr lang="en-US" sz="6000" i="1" dirty="0">
                <a:solidFill>
                  <a:schemeClr val="accent4">
                    <a:lumMod val="75000"/>
                  </a:schemeClr>
                </a:solidFill>
                <a:latin typeface="Lucida Handwriting" panose="03010101010101010101" pitchFamily="66" charset="0"/>
                <a:cs typeface="Estrangelo Edessa" panose="03080600000000000000" pitchFamily="66" charset="0"/>
              </a:rPr>
            </a:br>
            <a:endParaRPr lang="en-US" sz="6000" i="1" dirty="0">
              <a:solidFill>
                <a:schemeClr val="accent4">
                  <a:lumMod val="75000"/>
                </a:schemeClr>
              </a:solidFill>
              <a:latin typeface="Lucida Handwriting" panose="03010101010101010101" pitchFamily="66" charset="0"/>
              <a:cs typeface="Estrangelo Edessa" panose="03080600000000000000" pitchFamily="66" charset="0"/>
            </a:endParaRPr>
          </a:p>
        </p:txBody>
      </p:sp>
    </p:spTree>
    <p:extLst>
      <p:ext uri="{BB962C8B-B14F-4D97-AF65-F5344CB8AC3E}">
        <p14:creationId xmlns:p14="http://schemas.microsoft.com/office/powerpoint/2010/main" val="280751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1"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dow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1141</TotalTime>
  <Words>964</Words>
  <Application>Microsoft Office PowerPoint</Application>
  <PresentationFormat>On-screen Show (4:3)</PresentationFormat>
  <Paragraphs>276</Paragraphs>
  <Slides>56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58" baseType="lpstr">
      <vt:lpstr>Office Theme</vt:lpstr>
      <vt:lpstr>Clip</vt:lpstr>
      <vt:lpstr>Creating, Analyzing &amp; Finding Appropriate Recreational Activities</vt:lpstr>
      <vt:lpstr>Learning Objectives</vt:lpstr>
      <vt:lpstr>Who Are You?</vt:lpstr>
      <vt:lpstr>About Me</vt:lpstr>
      <vt:lpstr>Recreation &amp; Leisure</vt:lpstr>
      <vt:lpstr>PowerPoint Presentation</vt:lpstr>
      <vt:lpstr>PowerPoint Presentation</vt:lpstr>
      <vt:lpstr>Leisure</vt:lpstr>
      <vt:lpstr>  Leisure and recreation are crucial for the well-being of a person!  </vt:lpstr>
      <vt:lpstr>Benefits of Recreation</vt:lpstr>
      <vt:lpstr>Protective Rehearsing</vt:lpstr>
      <vt:lpstr>Ultimate State of Leisure</vt:lpstr>
      <vt:lpstr>Flow Theory</vt:lpstr>
      <vt:lpstr>What Happens  When Flow Occurs?</vt:lpstr>
      <vt:lpstr>PowerPoint Presentation</vt:lpstr>
      <vt:lpstr>Choosing Recreation</vt:lpstr>
      <vt:lpstr>PowerPoint Presentation</vt:lpstr>
      <vt:lpstr>Choose a Goal or Goals Deliberately</vt:lpstr>
      <vt:lpstr>Work is Play  &amp; Play is Work </vt:lpstr>
      <vt:lpstr>PowerPoint Presentation</vt:lpstr>
      <vt:lpstr>PowerPoint Presentation</vt:lpstr>
      <vt:lpstr>PowerPoint Presentation</vt:lpstr>
      <vt:lpstr>Interaction Generating</vt:lpstr>
      <vt:lpstr>PowerPoint Presentation</vt:lpstr>
      <vt:lpstr>Finding an Activity  to Fit an Interest</vt:lpstr>
      <vt:lpstr>PowerPoint Presentation</vt:lpstr>
      <vt:lpstr>PowerPoint Presentation</vt:lpstr>
      <vt:lpstr> A Group w/Defined Purpose or Interest </vt:lpstr>
      <vt:lpstr>Meet Ups</vt:lpstr>
      <vt:lpstr>PowerPoint Presentation</vt:lpstr>
      <vt:lpstr>PowerPoint Presentation</vt:lpstr>
      <vt:lpstr>Tons of Interest Categories</vt:lpstr>
      <vt:lpstr>PowerPoint Presentation</vt:lpstr>
      <vt:lpstr>“Cuisine Artisans”</vt:lpstr>
      <vt:lpstr>Brainstorming</vt:lpstr>
      <vt:lpstr>PowerPoint Presentation</vt:lpstr>
      <vt:lpstr>Let’s Brainstorm!</vt:lpstr>
      <vt:lpstr>PowerPoint Presentation</vt:lpstr>
      <vt:lpstr>Activity Analysis</vt:lpstr>
      <vt:lpstr>A good analysis includes: </vt:lpstr>
      <vt:lpstr>What is required to participate? </vt:lpstr>
      <vt:lpstr>Activity Analysis: Ping Pong</vt:lpstr>
      <vt:lpstr>Ping Pong, continued</vt:lpstr>
      <vt:lpstr>Adaptations</vt:lpstr>
      <vt:lpstr> </vt:lpstr>
      <vt:lpstr>Modify Procedures or Rules</vt:lpstr>
      <vt:lpstr>PowerPoint Presentation</vt:lpstr>
      <vt:lpstr>Candy Land</vt:lpstr>
      <vt:lpstr>Finding the Right Activity</vt:lpstr>
      <vt:lpstr>PowerPoint Presentation</vt:lpstr>
      <vt:lpstr>Finding an Appropriate  Inclusive Program</vt:lpstr>
      <vt:lpstr>PowerPoint Presentation</vt:lpstr>
      <vt:lpstr>PowerPoint Presentation</vt:lpstr>
      <vt:lpstr> Be Honest re Individual’s Abilities/Needs </vt:lpstr>
      <vt:lpstr>PowerPoint Presentation</vt:lpstr>
      <vt:lpstr>Marian Kaslovsky 919 968-2813 mkaslovsky@townofchapelhill.org View our programs at www.chapelhillparks.org Activity Registration Adapted Recreation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Analyzing &amp; Finding Appropriate Recreational Activities</dc:title>
  <dc:creator>Marian Kaslovsky</dc:creator>
  <cp:lastModifiedBy>Debbie.Reinhartsen</cp:lastModifiedBy>
  <cp:revision>104</cp:revision>
  <cp:lastPrinted>2014-11-11T20:00:14Z</cp:lastPrinted>
  <dcterms:created xsi:type="dcterms:W3CDTF">2014-09-23T17:28:03Z</dcterms:created>
  <dcterms:modified xsi:type="dcterms:W3CDTF">2014-11-11T20:00:34Z</dcterms:modified>
</cp:coreProperties>
</file>