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6" r:id="rId1"/>
  </p:sldMasterIdLst>
  <p:notesMasterIdLst>
    <p:notesMasterId r:id="rId38"/>
  </p:notesMasterIdLst>
  <p:handoutMasterIdLst>
    <p:handoutMasterId r:id="rId39"/>
  </p:handoutMasterIdLst>
  <p:sldIdLst>
    <p:sldId id="256" r:id="rId2"/>
    <p:sldId id="266" r:id="rId3"/>
    <p:sldId id="304" r:id="rId4"/>
    <p:sldId id="258" r:id="rId5"/>
    <p:sldId id="315" r:id="rId6"/>
    <p:sldId id="303" r:id="rId7"/>
    <p:sldId id="301" r:id="rId8"/>
    <p:sldId id="294" r:id="rId9"/>
    <p:sldId id="274" r:id="rId10"/>
    <p:sldId id="296" r:id="rId11"/>
    <p:sldId id="297" r:id="rId12"/>
    <p:sldId id="298" r:id="rId13"/>
    <p:sldId id="312" r:id="rId14"/>
    <p:sldId id="316" r:id="rId15"/>
    <p:sldId id="323" r:id="rId16"/>
    <p:sldId id="324" r:id="rId17"/>
    <p:sldId id="325" r:id="rId18"/>
    <p:sldId id="326" r:id="rId19"/>
    <p:sldId id="311" r:id="rId20"/>
    <p:sldId id="310" r:id="rId21"/>
    <p:sldId id="327" r:id="rId22"/>
    <p:sldId id="295" r:id="rId23"/>
    <p:sldId id="305" r:id="rId24"/>
    <p:sldId id="321" r:id="rId25"/>
    <p:sldId id="319" r:id="rId26"/>
    <p:sldId id="320" r:id="rId27"/>
    <p:sldId id="307" r:id="rId28"/>
    <p:sldId id="306" r:id="rId29"/>
    <p:sldId id="308" r:id="rId30"/>
    <p:sldId id="318" r:id="rId31"/>
    <p:sldId id="313" r:id="rId32"/>
    <p:sldId id="317" r:id="rId33"/>
    <p:sldId id="322" r:id="rId34"/>
    <p:sldId id="278" r:id="rId35"/>
    <p:sldId id="314" r:id="rId36"/>
    <p:sldId id="300" r:id="rId37"/>
  </p:sldIdLst>
  <p:sldSz cx="9144000" cy="5143500" type="screen16x9"/>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19">
          <p15:clr>
            <a:srgbClr val="A4A3A4"/>
          </p15:clr>
        </p15:guide>
        <p15:guide id="2" pos="2880">
          <p15:clr>
            <a:srgbClr val="A4A3A4"/>
          </p15:clr>
        </p15:guide>
      </p15:sldGuideLst>
    </p:ext>
    <p:ext uri="{2D200454-40CA-4A62-9FC3-DE9A4176ACB9}">
      <p15:notesGuideLst xmlns=""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98"/>
    <a:srgbClr val="706258"/>
    <a:srgbClr val="D54526"/>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5" autoAdjust="0"/>
    <p:restoredTop sz="99187" autoAdjust="0"/>
  </p:normalViewPr>
  <p:slideViewPr>
    <p:cSldViewPr snapToGrid="0" snapToObjects="1" showGuides="1">
      <p:cViewPr>
        <p:scale>
          <a:sx n="112" d="100"/>
          <a:sy n="112" d="100"/>
        </p:scale>
        <p:origin x="-1626" y="-918"/>
      </p:cViewPr>
      <p:guideLst>
        <p:guide orient="horz" pos="1619"/>
        <p:guide pos="2880"/>
      </p:guideLst>
    </p:cSldViewPr>
  </p:slideViewPr>
  <p:outlineViewPr>
    <p:cViewPr>
      <p:scale>
        <a:sx n="33" d="100"/>
        <a:sy n="33" d="100"/>
      </p:scale>
      <p:origin x="48" y="826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91" d="100"/>
          <a:sy n="91" d="100"/>
        </p:scale>
        <p:origin x="-3708" y="-102"/>
      </p:cViewPr>
      <p:guideLst>
        <p:guide orient="horz" pos="2934"/>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 school students</c:v>
                </c:pt>
              </c:strCache>
            </c:strRef>
          </c:tx>
          <c:invertIfNegative val="0"/>
          <c:cat>
            <c:strRef>
              <c:f>Sheet1!$A$2:$A$5</c:f>
              <c:strCache>
                <c:ptCount val="4"/>
                <c:pt idx="0">
                  <c:v>Social connections</c:v>
                </c:pt>
                <c:pt idx="1">
                  <c:v>Self-care</c:v>
                </c:pt>
                <c:pt idx="2">
                  <c:v>Life skills</c:v>
                </c:pt>
                <c:pt idx="3">
                  <c:v>Cognitive style</c:v>
                </c:pt>
              </c:strCache>
            </c:strRef>
          </c:cat>
          <c:val>
            <c:numRef>
              <c:f>Sheet1!$B$2:$B$5</c:f>
              <c:numCache>
                <c:formatCode>General</c:formatCode>
                <c:ptCount val="4"/>
                <c:pt idx="0">
                  <c:v>2.99</c:v>
                </c:pt>
                <c:pt idx="1">
                  <c:v>3.49</c:v>
                </c:pt>
                <c:pt idx="2">
                  <c:v>3.14</c:v>
                </c:pt>
                <c:pt idx="3">
                  <c:v>3.33</c:v>
                </c:pt>
              </c:numCache>
            </c:numRef>
          </c:val>
        </c:ser>
        <c:ser>
          <c:idx val="1"/>
          <c:order val="1"/>
          <c:tx>
            <c:strRef>
              <c:f>Sheet1!$C$1</c:f>
              <c:strCache>
                <c:ptCount val="1"/>
                <c:pt idx="0">
                  <c:v>High school parents</c:v>
                </c:pt>
              </c:strCache>
            </c:strRef>
          </c:tx>
          <c:invertIfNegative val="0"/>
          <c:cat>
            <c:strRef>
              <c:f>Sheet1!$A$2:$A$5</c:f>
              <c:strCache>
                <c:ptCount val="4"/>
                <c:pt idx="0">
                  <c:v>Social connections</c:v>
                </c:pt>
                <c:pt idx="1">
                  <c:v>Self-care</c:v>
                </c:pt>
                <c:pt idx="2">
                  <c:v>Life skills</c:v>
                </c:pt>
                <c:pt idx="3">
                  <c:v>Cognitive style</c:v>
                </c:pt>
              </c:strCache>
            </c:strRef>
          </c:cat>
          <c:val>
            <c:numRef>
              <c:f>Sheet1!$C$2:$C$5</c:f>
              <c:numCache>
                <c:formatCode>General</c:formatCode>
                <c:ptCount val="4"/>
                <c:pt idx="0">
                  <c:v>2.61</c:v>
                </c:pt>
                <c:pt idx="1">
                  <c:v>3.21</c:v>
                </c:pt>
                <c:pt idx="2">
                  <c:v>2.84</c:v>
                </c:pt>
                <c:pt idx="3">
                  <c:v>2.96</c:v>
                </c:pt>
              </c:numCache>
            </c:numRef>
          </c:val>
        </c:ser>
        <c:dLbls>
          <c:showLegendKey val="0"/>
          <c:showVal val="0"/>
          <c:showCatName val="0"/>
          <c:showSerName val="0"/>
          <c:showPercent val="0"/>
          <c:showBubbleSize val="0"/>
        </c:dLbls>
        <c:gapWidth val="150"/>
        <c:axId val="55304192"/>
        <c:axId val="55305728"/>
      </c:barChart>
      <c:catAx>
        <c:axId val="55304192"/>
        <c:scaling>
          <c:orientation val="minMax"/>
        </c:scaling>
        <c:delete val="0"/>
        <c:axPos val="b"/>
        <c:numFmt formatCode="General" sourceLinked="0"/>
        <c:majorTickMark val="out"/>
        <c:minorTickMark val="none"/>
        <c:tickLblPos val="nextTo"/>
        <c:crossAx val="55305728"/>
        <c:crosses val="autoZero"/>
        <c:auto val="1"/>
        <c:lblAlgn val="ctr"/>
        <c:lblOffset val="100"/>
        <c:noMultiLvlLbl val="0"/>
      </c:catAx>
      <c:valAx>
        <c:axId val="55305728"/>
        <c:scaling>
          <c:orientation val="minMax"/>
        </c:scaling>
        <c:delete val="0"/>
        <c:axPos val="l"/>
        <c:majorGridlines/>
        <c:numFmt formatCode="General" sourceLinked="1"/>
        <c:majorTickMark val="out"/>
        <c:minorTickMark val="none"/>
        <c:tickLblPos val="nextTo"/>
        <c:crossAx val="553041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 school students</c:v>
                </c:pt>
              </c:strCache>
            </c:strRef>
          </c:tx>
          <c:invertIfNegative val="0"/>
          <c:cat>
            <c:strRef>
              <c:f>Sheet1!$A$2:$A$5</c:f>
              <c:strCache>
                <c:ptCount val="4"/>
                <c:pt idx="0">
                  <c:v>Social connections</c:v>
                </c:pt>
                <c:pt idx="1">
                  <c:v>Self-care</c:v>
                </c:pt>
                <c:pt idx="2">
                  <c:v>Life skills</c:v>
                </c:pt>
                <c:pt idx="3">
                  <c:v>Cognitive style</c:v>
                </c:pt>
              </c:strCache>
            </c:strRef>
          </c:cat>
          <c:val>
            <c:numRef>
              <c:f>Sheet1!$B$2:$B$5</c:f>
              <c:numCache>
                <c:formatCode>General</c:formatCode>
                <c:ptCount val="4"/>
                <c:pt idx="0">
                  <c:v>2.99</c:v>
                </c:pt>
                <c:pt idx="1">
                  <c:v>3.49</c:v>
                </c:pt>
                <c:pt idx="2">
                  <c:v>3.14</c:v>
                </c:pt>
                <c:pt idx="3">
                  <c:v>3.33</c:v>
                </c:pt>
              </c:numCache>
            </c:numRef>
          </c:val>
        </c:ser>
        <c:ser>
          <c:idx val="1"/>
          <c:order val="1"/>
          <c:tx>
            <c:strRef>
              <c:f>Sheet1!$C$1</c:f>
              <c:strCache>
                <c:ptCount val="1"/>
                <c:pt idx="0">
                  <c:v>High school parents</c:v>
                </c:pt>
              </c:strCache>
            </c:strRef>
          </c:tx>
          <c:invertIfNegative val="0"/>
          <c:cat>
            <c:strRef>
              <c:f>Sheet1!$A$2:$A$5</c:f>
              <c:strCache>
                <c:ptCount val="4"/>
                <c:pt idx="0">
                  <c:v>Social connections</c:v>
                </c:pt>
                <c:pt idx="1">
                  <c:v>Self-care</c:v>
                </c:pt>
                <c:pt idx="2">
                  <c:v>Life skills</c:v>
                </c:pt>
                <c:pt idx="3">
                  <c:v>Cognitive style</c:v>
                </c:pt>
              </c:strCache>
            </c:strRef>
          </c:cat>
          <c:val>
            <c:numRef>
              <c:f>Sheet1!$C$2:$C$5</c:f>
              <c:numCache>
                <c:formatCode>General</c:formatCode>
                <c:ptCount val="4"/>
                <c:pt idx="0">
                  <c:v>2.61</c:v>
                </c:pt>
                <c:pt idx="1">
                  <c:v>3.21</c:v>
                </c:pt>
                <c:pt idx="2">
                  <c:v>2.84</c:v>
                </c:pt>
                <c:pt idx="3">
                  <c:v>2.96</c:v>
                </c:pt>
              </c:numCache>
            </c:numRef>
          </c:val>
        </c:ser>
        <c:ser>
          <c:idx val="2"/>
          <c:order val="2"/>
          <c:tx>
            <c:strRef>
              <c:f>Sheet1!$D$1</c:f>
              <c:strCache>
                <c:ptCount val="1"/>
                <c:pt idx="0">
                  <c:v>College students</c:v>
                </c:pt>
              </c:strCache>
            </c:strRef>
          </c:tx>
          <c:invertIfNegative val="0"/>
          <c:cat>
            <c:strRef>
              <c:f>Sheet1!$A$2:$A$5</c:f>
              <c:strCache>
                <c:ptCount val="4"/>
                <c:pt idx="0">
                  <c:v>Social connections</c:v>
                </c:pt>
                <c:pt idx="1">
                  <c:v>Self-care</c:v>
                </c:pt>
                <c:pt idx="2">
                  <c:v>Life skills</c:v>
                </c:pt>
                <c:pt idx="3">
                  <c:v>Cognitive style</c:v>
                </c:pt>
              </c:strCache>
            </c:strRef>
          </c:cat>
          <c:val>
            <c:numRef>
              <c:f>Sheet1!$D$2:$D$5</c:f>
              <c:numCache>
                <c:formatCode>General</c:formatCode>
                <c:ptCount val="4"/>
                <c:pt idx="0">
                  <c:v>2.77</c:v>
                </c:pt>
                <c:pt idx="1">
                  <c:v>3.02</c:v>
                </c:pt>
                <c:pt idx="2">
                  <c:v>3.09</c:v>
                </c:pt>
                <c:pt idx="3">
                  <c:v>3.16</c:v>
                </c:pt>
              </c:numCache>
            </c:numRef>
          </c:val>
        </c:ser>
        <c:dLbls>
          <c:showLegendKey val="0"/>
          <c:showVal val="0"/>
          <c:showCatName val="0"/>
          <c:showSerName val="0"/>
          <c:showPercent val="0"/>
          <c:showBubbleSize val="0"/>
        </c:dLbls>
        <c:gapWidth val="150"/>
        <c:axId val="56288000"/>
        <c:axId val="56289536"/>
      </c:barChart>
      <c:catAx>
        <c:axId val="56288000"/>
        <c:scaling>
          <c:orientation val="minMax"/>
        </c:scaling>
        <c:delete val="0"/>
        <c:axPos val="b"/>
        <c:numFmt formatCode="General" sourceLinked="0"/>
        <c:majorTickMark val="out"/>
        <c:minorTickMark val="none"/>
        <c:tickLblPos val="nextTo"/>
        <c:crossAx val="56289536"/>
        <c:crosses val="autoZero"/>
        <c:auto val="1"/>
        <c:lblAlgn val="ctr"/>
        <c:lblOffset val="100"/>
        <c:noMultiLvlLbl val="0"/>
      </c:catAx>
      <c:valAx>
        <c:axId val="56289536"/>
        <c:scaling>
          <c:orientation val="minMax"/>
        </c:scaling>
        <c:delete val="0"/>
        <c:axPos val="l"/>
        <c:majorGridlines/>
        <c:numFmt formatCode="General" sourceLinked="1"/>
        <c:majorTickMark val="out"/>
        <c:minorTickMark val="none"/>
        <c:tickLblPos val="nextTo"/>
        <c:crossAx val="56288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4EB90-1550-4F3C-A2EA-67E34812AB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7B139AC-BC7F-4281-8324-7853B863148A}">
      <dgm:prSet phldrT="[Text]"/>
      <dgm:spPr/>
      <dgm:t>
        <a:bodyPr/>
        <a:lstStyle/>
        <a:p>
          <a:r>
            <a:rPr lang="en-US" dirty="0" smtClean="0"/>
            <a:t>The people that I have to support me when times are tough</a:t>
          </a:r>
          <a:endParaRPr lang="en-US" dirty="0"/>
        </a:p>
      </dgm:t>
    </dgm:pt>
    <dgm:pt modelId="{ADD08644-06E0-4394-8D55-B86F9B6F9046}" type="parTrans" cxnId="{CD1B1588-1B92-4BB5-806C-9C1688DB9130}">
      <dgm:prSet/>
      <dgm:spPr/>
      <dgm:t>
        <a:bodyPr/>
        <a:lstStyle/>
        <a:p>
          <a:endParaRPr lang="en-US"/>
        </a:p>
      </dgm:t>
    </dgm:pt>
    <dgm:pt modelId="{1E65179E-9170-48BB-84BC-239568FD20AF}" type="sibTrans" cxnId="{CD1B1588-1B92-4BB5-806C-9C1688DB9130}">
      <dgm:prSet/>
      <dgm:spPr/>
      <dgm:t>
        <a:bodyPr/>
        <a:lstStyle/>
        <a:p>
          <a:endParaRPr lang="en-US"/>
        </a:p>
      </dgm:t>
    </dgm:pt>
    <dgm:pt modelId="{1CC1639C-5706-470E-87BA-041F824AF258}">
      <dgm:prSet phldrT="[Text]"/>
      <dgm:spPr/>
      <dgm:t>
        <a:bodyPr/>
        <a:lstStyle/>
        <a:p>
          <a:r>
            <a:rPr lang="en-US" dirty="0" smtClean="0"/>
            <a:t>Self Care</a:t>
          </a:r>
          <a:endParaRPr lang="en-US" dirty="0"/>
        </a:p>
      </dgm:t>
    </dgm:pt>
    <dgm:pt modelId="{7DB5A43E-1B95-4A42-B192-A88E9E228CC2}" type="parTrans" cxnId="{97FA7310-968A-465F-BC40-BF0E61016FE8}">
      <dgm:prSet/>
      <dgm:spPr/>
      <dgm:t>
        <a:bodyPr/>
        <a:lstStyle/>
        <a:p>
          <a:endParaRPr lang="en-US"/>
        </a:p>
      </dgm:t>
    </dgm:pt>
    <dgm:pt modelId="{FACB10B8-B39C-4B76-966B-295057BFFE6A}" type="sibTrans" cxnId="{97FA7310-968A-465F-BC40-BF0E61016FE8}">
      <dgm:prSet/>
      <dgm:spPr/>
      <dgm:t>
        <a:bodyPr/>
        <a:lstStyle/>
        <a:p>
          <a:endParaRPr lang="en-US"/>
        </a:p>
      </dgm:t>
    </dgm:pt>
    <dgm:pt modelId="{D6A24F58-B00B-4F93-884F-5D82A40A3AE8}">
      <dgm:prSet phldrT="[Text]"/>
      <dgm:spPr/>
      <dgm:t>
        <a:bodyPr/>
        <a:lstStyle/>
        <a:p>
          <a:r>
            <a:rPr lang="en-US" dirty="0" smtClean="0"/>
            <a:t>The way I take care of my body: physically, mentally and emotionally</a:t>
          </a:r>
          <a:endParaRPr lang="en-US" dirty="0"/>
        </a:p>
      </dgm:t>
    </dgm:pt>
    <dgm:pt modelId="{B1AFA8EE-3E6D-4709-8CCD-8FFC1226952B}" type="parTrans" cxnId="{0CDE835A-6C2A-49A3-95F5-9F28C43302A6}">
      <dgm:prSet/>
      <dgm:spPr/>
      <dgm:t>
        <a:bodyPr/>
        <a:lstStyle/>
        <a:p>
          <a:endParaRPr lang="en-US"/>
        </a:p>
      </dgm:t>
    </dgm:pt>
    <dgm:pt modelId="{B942782E-B16C-4FCF-B8BA-9A33743F3AAB}" type="sibTrans" cxnId="{0CDE835A-6C2A-49A3-95F5-9F28C43302A6}">
      <dgm:prSet/>
      <dgm:spPr/>
      <dgm:t>
        <a:bodyPr/>
        <a:lstStyle/>
        <a:p>
          <a:endParaRPr lang="en-US"/>
        </a:p>
      </dgm:t>
    </dgm:pt>
    <dgm:pt modelId="{C3EA971D-8BC4-4526-86A6-2AC3672537F9}">
      <dgm:prSet phldrT="[Text]"/>
      <dgm:spPr/>
      <dgm:t>
        <a:bodyPr/>
        <a:lstStyle/>
        <a:p>
          <a:r>
            <a:rPr lang="en-US" dirty="0" smtClean="0"/>
            <a:t>Life Skills</a:t>
          </a:r>
          <a:endParaRPr lang="en-US" dirty="0"/>
        </a:p>
      </dgm:t>
    </dgm:pt>
    <dgm:pt modelId="{69E33B94-170B-43CD-8346-FF69AFD6728D}" type="parTrans" cxnId="{E2AB40FC-F738-487A-9E6A-CE799BCD2F2D}">
      <dgm:prSet/>
      <dgm:spPr/>
      <dgm:t>
        <a:bodyPr/>
        <a:lstStyle/>
        <a:p>
          <a:endParaRPr lang="en-US"/>
        </a:p>
      </dgm:t>
    </dgm:pt>
    <dgm:pt modelId="{427E8106-FF8C-448D-ABBB-109649B650B7}" type="sibTrans" cxnId="{E2AB40FC-F738-487A-9E6A-CE799BCD2F2D}">
      <dgm:prSet/>
      <dgm:spPr/>
      <dgm:t>
        <a:bodyPr/>
        <a:lstStyle/>
        <a:p>
          <a:endParaRPr lang="en-US"/>
        </a:p>
      </dgm:t>
    </dgm:pt>
    <dgm:pt modelId="{9EFF773E-A1D0-4A87-B208-FF52803FF719}">
      <dgm:prSet phldrT="[Text]"/>
      <dgm:spPr/>
      <dgm:t>
        <a:bodyPr/>
        <a:lstStyle/>
        <a:p>
          <a:r>
            <a:rPr lang="en-US" dirty="0" smtClean="0"/>
            <a:t>My ability to cope, flexibility, and self-regulation</a:t>
          </a:r>
          <a:endParaRPr lang="en-US" dirty="0"/>
        </a:p>
      </dgm:t>
    </dgm:pt>
    <dgm:pt modelId="{EF74E511-88F3-4052-AA58-9FD6369639FE}" type="parTrans" cxnId="{DF7A199B-0E8F-4421-BA61-6E17CBC1F270}">
      <dgm:prSet/>
      <dgm:spPr/>
      <dgm:t>
        <a:bodyPr/>
        <a:lstStyle/>
        <a:p>
          <a:endParaRPr lang="en-US"/>
        </a:p>
      </dgm:t>
    </dgm:pt>
    <dgm:pt modelId="{C97CA3E9-BE3F-48F4-BC33-9BF90F7718B7}" type="sibTrans" cxnId="{DF7A199B-0E8F-4421-BA61-6E17CBC1F270}">
      <dgm:prSet/>
      <dgm:spPr/>
      <dgm:t>
        <a:bodyPr/>
        <a:lstStyle/>
        <a:p>
          <a:endParaRPr lang="en-US"/>
        </a:p>
      </dgm:t>
    </dgm:pt>
    <dgm:pt modelId="{84209636-1549-4E9D-A46D-151A5623C31E}">
      <dgm:prSet phldrT="[Text]"/>
      <dgm:spPr/>
      <dgm:t>
        <a:bodyPr/>
        <a:lstStyle/>
        <a:p>
          <a:r>
            <a:rPr lang="en-US" dirty="0" smtClean="0"/>
            <a:t>Cognitive Style</a:t>
          </a:r>
          <a:endParaRPr lang="en-US" dirty="0"/>
        </a:p>
      </dgm:t>
    </dgm:pt>
    <dgm:pt modelId="{DEBB7A86-7E1D-4B6E-AF20-C45C280252F4}" type="parTrans" cxnId="{EE86D00A-85AC-432F-9CCF-83AF320329FF}">
      <dgm:prSet/>
      <dgm:spPr/>
      <dgm:t>
        <a:bodyPr/>
        <a:lstStyle/>
        <a:p>
          <a:endParaRPr lang="en-US"/>
        </a:p>
      </dgm:t>
    </dgm:pt>
    <dgm:pt modelId="{44B7F49E-F5BB-4DAA-A993-42B4E3E2D4EE}" type="sibTrans" cxnId="{EE86D00A-85AC-432F-9CCF-83AF320329FF}">
      <dgm:prSet/>
      <dgm:spPr/>
      <dgm:t>
        <a:bodyPr/>
        <a:lstStyle/>
        <a:p>
          <a:endParaRPr lang="en-US"/>
        </a:p>
      </dgm:t>
    </dgm:pt>
    <dgm:pt modelId="{5E4293EC-28BB-413A-A2EC-33E9240908A6}">
      <dgm:prSet phldrT="[Text]"/>
      <dgm:spPr/>
      <dgm:t>
        <a:bodyPr/>
        <a:lstStyle/>
        <a:p>
          <a:r>
            <a:rPr lang="en-US" dirty="0" smtClean="0"/>
            <a:t>Social Connections</a:t>
          </a:r>
          <a:endParaRPr lang="en-US" dirty="0"/>
        </a:p>
      </dgm:t>
    </dgm:pt>
    <dgm:pt modelId="{242ABBEE-FEC0-4B2C-B7E8-8D9DB485799B}" type="parTrans" cxnId="{B8F80FF6-97AE-44F4-B364-97A131CF225D}">
      <dgm:prSet/>
      <dgm:spPr/>
      <dgm:t>
        <a:bodyPr/>
        <a:lstStyle/>
        <a:p>
          <a:endParaRPr lang="en-US"/>
        </a:p>
      </dgm:t>
    </dgm:pt>
    <dgm:pt modelId="{45FC9406-5620-43A8-AFED-1CBF676A6677}" type="sibTrans" cxnId="{B8F80FF6-97AE-44F4-B364-97A131CF225D}">
      <dgm:prSet/>
      <dgm:spPr/>
      <dgm:t>
        <a:bodyPr/>
        <a:lstStyle/>
        <a:p>
          <a:endParaRPr lang="en-US"/>
        </a:p>
      </dgm:t>
    </dgm:pt>
    <dgm:pt modelId="{9C14FF95-9671-4DBA-8649-53DB08C5C720}">
      <dgm:prSet phldrT="[Text]"/>
      <dgm:spPr/>
      <dgm:t>
        <a:bodyPr/>
        <a:lstStyle/>
        <a:p>
          <a:r>
            <a:rPr lang="en-US" dirty="0" smtClean="0"/>
            <a:t>The way I think about myself, my success and failure</a:t>
          </a:r>
          <a:endParaRPr lang="en-US" dirty="0"/>
        </a:p>
      </dgm:t>
    </dgm:pt>
    <dgm:pt modelId="{7368EE27-32A8-40A7-889A-67CFB2A5444D}" type="parTrans" cxnId="{0E02F175-2F86-41E5-BA36-5A84B92E48D3}">
      <dgm:prSet/>
      <dgm:spPr/>
      <dgm:t>
        <a:bodyPr/>
        <a:lstStyle/>
        <a:p>
          <a:endParaRPr lang="en-US"/>
        </a:p>
      </dgm:t>
    </dgm:pt>
    <dgm:pt modelId="{59A4370A-9B35-4B32-A854-54DB1AB1FEED}" type="sibTrans" cxnId="{0E02F175-2F86-41E5-BA36-5A84B92E48D3}">
      <dgm:prSet/>
      <dgm:spPr/>
      <dgm:t>
        <a:bodyPr/>
        <a:lstStyle/>
        <a:p>
          <a:endParaRPr lang="en-US"/>
        </a:p>
      </dgm:t>
    </dgm:pt>
    <dgm:pt modelId="{13973E3D-CE7E-4C01-A4BE-35BC6FC8F01C}" type="pres">
      <dgm:prSet presAssocID="{82F4EB90-1550-4F3C-A2EA-67E34812AB68}" presName="Name0" presStyleCnt="0">
        <dgm:presLayoutVars>
          <dgm:dir/>
          <dgm:animLvl val="lvl"/>
          <dgm:resizeHandles val="exact"/>
        </dgm:presLayoutVars>
      </dgm:prSet>
      <dgm:spPr/>
      <dgm:t>
        <a:bodyPr/>
        <a:lstStyle/>
        <a:p>
          <a:endParaRPr lang="en-US"/>
        </a:p>
      </dgm:t>
    </dgm:pt>
    <dgm:pt modelId="{842B83D1-71E2-4777-ACBA-0C4B2EB1A680}" type="pres">
      <dgm:prSet presAssocID="{5E4293EC-28BB-413A-A2EC-33E9240908A6}" presName="composite" presStyleCnt="0"/>
      <dgm:spPr/>
    </dgm:pt>
    <dgm:pt modelId="{0E9158E7-F15A-4D5A-88A1-0058FC0B4760}" type="pres">
      <dgm:prSet presAssocID="{5E4293EC-28BB-413A-A2EC-33E9240908A6}" presName="parTx" presStyleLbl="alignNode1" presStyleIdx="0" presStyleCnt="4">
        <dgm:presLayoutVars>
          <dgm:chMax val="0"/>
          <dgm:chPref val="0"/>
          <dgm:bulletEnabled val="1"/>
        </dgm:presLayoutVars>
      </dgm:prSet>
      <dgm:spPr/>
      <dgm:t>
        <a:bodyPr/>
        <a:lstStyle/>
        <a:p>
          <a:endParaRPr lang="en-US"/>
        </a:p>
      </dgm:t>
    </dgm:pt>
    <dgm:pt modelId="{EBF9B06D-D330-476D-BE3D-7928E886E1C1}" type="pres">
      <dgm:prSet presAssocID="{5E4293EC-28BB-413A-A2EC-33E9240908A6}" presName="desTx" presStyleLbl="alignAccFollowNode1" presStyleIdx="0" presStyleCnt="4">
        <dgm:presLayoutVars>
          <dgm:bulletEnabled val="1"/>
        </dgm:presLayoutVars>
      </dgm:prSet>
      <dgm:spPr/>
      <dgm:t>
        <a:bodyPr/>
        <a:lstStyle/>
        <a:p>
          <a:endParaRPr lang="en-US"/>
        </a:p>
      </dgm:t>
    </dgm:pt>
    <dgm:pt modelId="{AD7F6886-4631-490D-AFEE-3B94D84B86A4}" type="pres">
      <dgm:prSet presAssocID="{45FC9406-5620-43A8-AFED-1CBF676A6677}" presName="space" presStyleCnt="0"/>
      <dgm:spPr/>
    </dgm:pt>
    <dgm:pt modelId="{65AD3DD3-EFC3-451A-9B61-56583A5C687F}" type="pres">
      <dgm:prSet presAssocID="{1CC1639C-5706-470E-87BA-041F824AF258}" presName="composite" presStyleCnt="0"/>
      <dgm:spPr/>
    </dgm:pt>
    <dgm:pt modelId="{70B450C3-E42B-4B16-9375-D27318BAE69D}" type="pres">
      <dgm:prSet presAssocID="{1CC1639C-5706-470E-87BA-041F824AF258}" presName="parTx" presStyleLbl="alignNode1" presStyleIdx="1" presStyleCnt="4">
        <dgm:presLayoutVars>
          <dgm:chMax val="0"/>
          <dgm:chPref val="0"/>
          <dgm:bulletEnabled val="1"/>
        </dgm:presLayoutVars>
      </dgm:prSet>
      <dgm:spPr/>
      <dgm:t>
        <a:bodyPr/>
        <a:lstStyle/>
        <a:p>
          <a:endParaRPr lang="en-US"/>
        </a:p>
      </dgm:t>
    </dgm:pt>
    <dgm:pt modelId="{64720244-69F3-4D17-A6FA-DB06AE2B4CED}" type="pres">
      <dgm:prSet presAssocID="{1CC1639C-5706-470E-87BA-041F824AF258}" presName="desTx" presStyleLbl="alignAccFollowNode1" presStyleIdx="1" presStyleCnt="4">
        <dgm:presLayoutVars>
          <dgm:bulletEnabled val="1"/>
        </dgm:presLayoutVars>
      </dgm:prSet>
      <dgm:spPr/>
      <dgm:t>
        <a:bodyPr/>
        <a:lstStyle/>
        <a:p>
          <a:endParaRPr lang="en-US"/>
        </a:p>
      </dgm:t>
    </dgm:pt>
    <dgm:pt modelId="{43A275D3-23F1-4F88-8687-BB506EB2861B}" type="pres">
      <dgm:prSet presAssocID="{FACB10B8-B39C-4B76-966B-295057BFFE6A}" presName="space" presStyleCnt="0"/>
      <dgm:spPr/>
    </dgm:pt>
    <dgm:pt modelId="{6B230DF3-E9DE-4EAB-A725-C8949D5B4EB8}" type="pres">
      <dgm:prSet presAssocID="{C3EA971D-8BC4-4526-86A6-2AC3672537F9}" presName="composite" presStyleCnt="0"/>
      <dgm:spPr/>
    </dgm:pt>
    <dgm:pt modelId="{02E0820B-79DF-431F-965A-52A415ADA81C}" type="pres">
      <dgm:prSet presAssocID="{C3EA971D-8BC4-4526-86A6-2AC3672537F9}" presName="parTx" presStyleLbl="alignNode1" presStyleIdx="2" presStyleCnt="4">
        <dgm:presLayoutVars>
          <dgm:chMax val="0"/>
          <dgm:chPref val="0"/>
          <dgm:bulletEnabled val="1"/>
        </dgm:presLayoutVars>
      </dgm:prSet>
      <dgm:spPr/>
      <dgm:t>
        <a:bodyPr/>
        <a:lstStyle/>
        <a:p>
          <a:endParaRPr lang="en-US"/>
        </a:p>
      </dgm:t>
    </dgm:pt>
    <dgm:pt modelId="{0A234105-5945-4201-AF26-6CE5252AE5C2}" type="pres">
      <dgm:prSet presAssocID="{C3EA971D-8BC4-4526-86A6-2AC3672537F9}" presName="desTx" presStyleLbl="alignAccFollowNode1" presStyleIdx="2" presStyleCnt="4">
        <dgm:presLayoutVars>
          <dgm:bulletEnabled val="1"/>
        </dgm:presLayoutVars>
      </dgm:prSet>
      <dgm:spPr/>
      <dgm:t>
        <a:bodyPr/>
        <a:lstStyle/>
        <a:p>
          <a:endParaRPr lang="en-US"/>
        </a:p>
      </dgm:t>
    </dgm:pt>
    <dgm:pt modelId="{6E0A7715-EECA-406E-979D-843ECDB0CFD9}" type="pres">
      <dgm:prSet presAssocID="{427E8106-FF8C-448D-ABBB-109649B650B7}" presName="space" presStyleCnt="0"/>
      <dgm:spPr/>
    </dgm:pt>
    <dgm:pt modelId="{F36B1152-6EBD-4E41-8230-F709F53B7D93}" type="pres">
      <dgm:prSet presAssocID="{84209636-1549-4E9D-A46D-151A5623C31E}" presName="composite" presStyleCnt="0"/>
      <dgm:spPr/>
    </dgm:pt>
    <dgm:pt modelId="{4BB52119-8BF9-4CAA-9D1F-D22C535EAE6E}" type="pres">
      <dgm:prSet presAssocID="{84209636-1549-4E9D-A46D-151A5623C31E}" presName="parTx" presStyleLbl="alignNode1" presStyleIdx="3" presStyleCnt="4">
        <dgm:presLayoutVars>
          <dgm:chMax val="0"/>
          <dgm:chPref val="0"/>
          <dgm:bulletEnabled val="1"/>
        </dgm:presLayoutVars>
      </dgm:prSet>
      <dgm:spPr/>
      <dgm:t>
        <a:bodyPr/>
        <a:lstStyle/>
        <a:p>
          <a:endParaRPr lang="en-US"/>
        </a:p>
      </dgm:t>
    </dgm:pt>
    <dgm:pt modelId="{3D84F416-17EE-4EA5-9A20-3502C6CB55D3}" type="pres">
      <dgm:prSet presAssocID="{84209636-1549-4E9D-A46D-151A5623C31E}" presName="desTx" presStyleLbl="alignAccFollowNode1" presStyleIdx="3" presStyleCnt="4">
        <dgm:presLayoutVars>
          <dgm:bulletEnabled val="1"/>
        </dgm:presLayoutVars>
      </dgm:prSet>
      <dgm:spPr/>
      <dgm:t>
        <a:bodyPr/>
        <a:lstStyle/>
        <a:p>
          <a:endParaRPr lang="en-US"/>
        </a:p>
      </dgm:t>
    </dgm:pt>
  </dgm:ptLst>
  <dgm:cxnLst>
    <dgm:cxn modelId="{345F6753-D25D-425F-8B28-E316C8656301}" type="presOf" srcId="{D6A24F58-B00B-4F93-884F-5D82A40A3AE8}" destId="{64720244-69F3-4D17-A6FA-DB06AE2B4CED}" srcOrd="0" destOrd="0" presId="urn:microsoft.com/office/officeart/2005/8/layout/hList1"/>
    <dgm:cxn modelId="{EE86D00A-85AC-432F-9CCF-83AF320329FF}" srcId="{82F4EB90-1550-4F3C-A2EA-67E34812AB68}" destId="{84209636-1549-4E9D-A46D-151A5623C31E}" srcOrd="3" destOrd="0" parTransId="{DEBB7A86-7E1D-4B6E-AF20-C45C280252F4}" sibTransId="{44B7F49E-F5BB-4DAA-A993-42B4E3E2D4EE}"/>
    <dgm:cxn modelId="{1F79E0BD-5367-46EC-8A42-1918AF705944}" type="presOf" srcId="{82F4EB90-1550-4F3C-A2EA-67E34812AB68}" destId="{13973E3D-CE7E-4C01-A4BE-35BC6FC8F01C}" srcOrd="0" destOrd="0" presId="urn:microsoft.com/office/officeart/2005/8/layout/hList1"/>
    <dgm:cxn modelId="{57B833E1-7122-478A-8D5D-E3E541158425}" type="presOf" srcId="{84209636-1549-4E9D-A46D-151A5623C31E}" destId="{4BB52119-8BF9-4CAA-9D1F-D22C535EAE6E}" srcOrd="0" destOrd="0" presId="urn:microsoft.com/office/officeart/2005/8/layout/hList1"/>
    <dgm:cxn modelId="{60392C9D-9529-4AB2-B4FC-44ACE27634D3}" type="presOf" srcId="{9EFF773E-A1D0-4A87-B208-FF52803FF719}" destId="{0A234105-5945-4201-AF26-6CE5252AE5C2}" srcOrd="0" destOrd="0" presId="urn:microsoft.com/office/officeart/2005/8/layout/hList1"/>
    <dgm:cxn modelId="{B8F80FF6-97AE-44F4-B364-97A131CF225D}" srcId="{82F4EB90-1550-4F3C-A2EA-67E34812AB68}" destId="{5E4293EC-28BB-413A-A2EC-33E9240908A6}" srcOrd="0" destOrd="0" parTransId="{242ABBEE-FEC0-4B2C-B7E8-8D9DB485799B}" sibTransId="{45FC9406-5620-43A8-AFED-1CBF676A6677}"/>
    <dgm:cxn modelId="{3CC63A94-A78F-4523-8D57-26E7C7DF277F}" type="presOf" srcId="{1CC1639C-5706-470E-87BA-041F824AF258}" destId="{70B450C3-E42B-4B16-9375-D27318BAE69D}" srcOrd="0" destOrd="0" presId="urn:microsoft.com/office/officeart/2005/8/layout/hList1"/>
    <dgm:cxn modelId="{394AAE30-B578-4545-9F87-409CEA8284B0}" type="presOf" srcId="{5E4293EC-28BB-413A-A2EC-33E9240908A6}" destId="{0E9158E7-F15A-4D5A-88A1-0058FC0B4760}" srcOrd="0" destOrd="0" presId="urn:microsoft.com/office/officeart/2005/8/layout/hList1"/>
    <dgm:cxn modelId="{EC8F0BD3-FC99-4725-B481-CEE6AC5AC9E1}" type="presOf" srcId="{9C14FF95-9671-4DBA-8649-53DB08C5C720}" destId="{3D84F416-17EE-4EA5-9A20-3502C6CB55D3}" srcOrd="0" destOrd="0" presId="urn:microsoft.com/office/officeart/2005/8/layout/hList1"/>
    <dgm:cxn modelId="{CD1B1588-1B92-4BB5-806C-9C1688DB9130}" srcId="{5E4293EC-28BB-413A-A2EC-33E9240908A6}" destId="{C7B139AC-BC7F-4281-8324-7853B863148A}" srcOrd="0" destOrd="0" parTransId="{ADD08644-06E0-4394-8D55-B86F9B6F9046}" sibTransId="{1E65179E-9170-48BB-84BC-239568FD20AF}"/>
    <dgm:cxn modelId="{E2AB40FC-F738-487A-9E6A-CE799BCD2F2D}" srcId="{82F4EB90-1550-4F3C-A2EA-67E34812AB68}" destId="{C3EA971D-8BC4-4526-86A6-2AC3672537F9}" srcOrd="2" destOrd="0" parTransId="{69E33B94-170B-43CD-8346-FF69AFD6728D}" sibTransId="{427E8106-FF8C-448D-ABBB-109649B650B7}"/>
    <dgm:cxn modelId="{0CDE835A-6C2A-49A3-95F5-9F28C43302A6}" srcId="{1CC1639C-5706-470E-87BA-041F824AF258}" destId="{D6A24F58-B00B-4F93-884F-5D82A40A3AE8}" srcOrd="0" destOrd="0" parTransId="{B1AFA8EE-3E6D-4709-8CCD-8FFC1226952B}" sibTransId="{B942782E-B16C-4FCF-B8BA-9A33743F3AAB}"/>
    <dgm:cxn modelId="{036DEDF6-0358-4E09-A704-473F83DE7D21}" type="presOf" srcId="{C7B139AC-BC7F-4281-8324-7853B863148A}" destId="{EBF9B06D-D330-476D-BE3D-7928E886E1C1}" srcOrd="0" destOrd="0" presId="urn:microsoft.com/office/officeart/2005/8/layout/hList1"/>
    <dgm:cxn modelId="{0E02F175-2F86-41E5-BA36-5A84B92E48D3}" srcId="{84209636-1549-4E9D-A46D-151A5623C31E}" destId="{9C14FF95-9671-4DBA-8649-53DB08C5C720}" srcOrd="0" destOrd="0" parTransId="{7368EE27-32A8-40A7-889A-67CFB2A5444D}" sibTransId="{59A4370A-9B35-4B32-A854-54DB1AB1FEED}"/>
    <dgm:cxn modelId="{DF7A199B-0E8F-4421-BA61-6E17CBC1F270}" srcId="{C3EA971D-8BC4-4526-86A6-2AC3672537F9}" destId="{9EFF773E-A1D0-4A87-B208-FF52803FF719}" srcOrd="0" destOrd="0" parTransId="{EF74E511-88F3-4052-AA58-9FD6369639FE}" sibTransId="{C97CA3E9-BE3F-48F4-BC33-9BF90F7718B7}"/>
    <dgm:cxn modelId="{97FA7310-968A-465F-BC40-BF0E61016FE8}" srcId="{82F4EB90-1550-4F3C-A2EA-67E34812AB68}" destId="{1CC1639C-5706-470E-87BA-041F824AF258}" srcOrd="1" destOrd="0" parTransId="{7DB5A43E-1B95-4A42-B192-A88E9E228CC2}" sibTransId="{FACB10B8-B39C-4B76-966B-295057BFFE6A}"/>
    <dgm:cxn modelId="{390A49A1-EF08-449E-9A8B-998C5F21ABEA}" type="presOf" srcId="{C3EA971D-8BC4-4526-86A6-2AC3672537F9}" destId="{02E0820B-79DF-431F-965A-52A415ADA81C}" srcOrd="0" destOrd="0" presId="urn:microsoft.com/office/officeart/2005/8/layout/hList1"/>
    <dgm:cxn modelId="{72F3E393-D14A-4322-9F7F-E3468C8A7482}" type="presParOf" srcId="{13973E3D-CE7E-4C01-A4BE-35BC6FC8F01C}" destId="{842B83D1-71E2-4777-ACBA-0C4B2EB1A680}" srcOrd="0" destOrd="0" presId="urn:microsoft.com/office/officeart/2005/8/layout/hList1"/>
    <dgm:cxn modelId="{588A20BB-5300-448E-A56B-2200EFE88C18}" type="presParOf" srcId="{842B83D1-71E2-4777-ACBA-0C4B2EB1A680}" destId="{0E9158E7-F15A-4D5A-88A1-0058FC0B4760}" srcOrd="0" destOrd="0" presId="urn:microsoft.com/office/officeart/2005/8/layout/hList1"/>
    <dgm:cxn modelId="{C500E2C3-0B2A-4CA5-AA78-20141453DA43}" type="presParOf" srcId="{842B83D1-71E2-4777-ACBA-0C4B2EB1A680}" destId="{EBF9B06D-D330-476D-BE3D-7928E886E1C1}" srcOrd="1" destOrd="0" presId="urn:microsoft.com/office/officeart/2005/8/layout/hList1"/>
    <dgm:cxn modelId="{015512D5-2A48-4223-B20D-0982936B4C61}" type="presParOf" srcId="{13973E3D-CE7E-4C01-A4BE-35BC6FC8F01C}" destId="{AD7F6886-4631-490D-AFEE-3B94D84B86A4}" srcOrd="1" destOrd="0" presId="urn:microsoft.com/office/officeart/2005/8/layout/hList1"/>
    <dgm:cxn modelId="{0E42945F-A4E2-476F-9F73-4F2B43AF5A7B}" type="presParOf" srcId="{13973E3D-CE7E-4C01-A4BE-35BC6FC8F01C}" destId="{65AD3DD3-EFC3-451A-9B61-56583A5C687F}" srcOrd="2" destOrd="0" presId="urn:microsoft.com/office/officeart/2005/8/layout/hList1"/>
    <dgm:cxn modelId="{7410FCE2-A31B-42F5-8BDF-C712E5B85CE0}" type="presParOf" srcId="{65AD3DD3-EFC3-451A-9B61-56583A5C687F}" destId="{70B450C3-E42B-4B16-9375-D27318BAE69D}" srcOrd="0" destOrd="0" presId="urn:microsoft.com/office/officeart/2005/8/layout/hList1"/>
    <dgm:cxn modelId="{5EC98168-A149-4E56-AF3E-282573AB8E12}" type="presParOf" srcId="{65AD3DD3-EFC3-451A-9B61-56583A5C687F}" destId="{64720244-69F3-4D17-A6FA-DB06AE2B4CED}" srcOrd="1" destOrd="0" presId="urn:microsoft.com/office/officeart/2005/8/layout/hList1"/>
    <dgm:cxn modelId="{9D0A45EB-24A4-423D-A8B8-24F74AA1B281}" type="presParOf" srcId="{13973E3D-CE7E-4C01-A4BE-35BC6FC8F01C}" destId="{43A275D3-23F1-4F88-8687-BB506EB2861B}" srcOrd="3" destOrd="0" presId="urn:microsoft.com/office/officeart/2005/8/layout/hList1"/>
    <dgm:cxn modelId="{6E12C74F-7848-4AEE-A5B0-D8A223A106F1}" type="presParOf" srcId="{13973E3D-CE7E-4C01-A4BE-35BC6FC8F01C}" destId="{6B230DF3-E9DE-4EAB-A725-C8949D5B4EB8}" srcOrd="4" destOrd="0" presId="urn:microsoft.com/office/officeart/2005/8/layout/hList1"/>
    <dgm:cxn modelId="{610CA019-184A-4240-BECF-C4F1C79F4065}" type="presParOf" srcId="{6B230DF3-E9DE-4EAB-A725-C8949D5B4EB8}" destId="{02E0820B-79DF-431F-965A-52A415ADA81C}" srcOrd="0" destOrd="0" presId="urn:microsoft.com/office/officeart/2005/8/layout/hList1"/>
    <dgm:cxn modelId="{D9566228-C2D5-40F4-9D37-8868BF78FD35}" type="presParOf" srcId="{6B230DF3-E9DE-4EAB-A725-C8949D5B4EB8}" destId="{0A234105-5945-4201-AF26-6CE5252AE5C2}" srcOrd="1" destOrd="0" presId="urn:microsoft.com/office/officeart/2005/8/layout/hList1"/>
    <dgm:cxn modelId="{0BEBA440-14BD-43E1-A0E2-18F5FF52E9F7}" type="presParOf" srcId="{13973E3D-CE7E-4C01-A4BE-35BC6FC8F01C}" destId="{6E0A7715-EECA-406E-979D-843ECDB0CFD9}" srcOrd="5" destOrd="0" presId="urn:microsoft.com/office/officeart/2005/8/layout/hList1"/>
    <dgm:cxn modelId="{E2E0FA7E-4EFF-4929-92E5-F5C71D9263CC}" type="presParOf" srcId="{13973E3D-CE7E-4C01-A4BE-35BC6FC8F01C}" destId="{F36B1152-6EBD-4E41-8230-F709F53B7D93}" srcOrd="6" destOrd="0" presId="urn:microsoft.com/office/officeart/2005/8/layout/hList1"/>
    <dgm:cxn modelId="{D7AE01A2-6B4F-4901-BA70-A93F50E35DDB}" type="presParOf" srcId="{F36B1152-6EBD-4E41-8230-F709F53B7D93}" destId="{4BB52119-8BF9-4CAA-9D1F-D22C535EAE6E}" srcOrd="0" destOrd="0" presId="urn:microsoft.com/office/officeart/2005/8/layout/hList1"/>
    <dgm:cxn modelId="{1F4EAAFE-5795-42C7-9B70-CAF542D09A41}" type="presParOf" srcId="{F36B1152-6EBD-4E41-8230-F709F53B7D93}" destId="{3D84F416-17EE-4EA5-9A20-3502C6CB55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5D6A2-BB49-42CF-977B-98134D4F229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00D55C8-2D96-4F85-8A30-038914687544}">
      <dgm:prSet phldrT="[Tex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Initial Prototype Development</a:t>
          </a:r>
          <a:endParaRPr lang="en-US" dirty="0">
            <a:solidFill>
              <a:schemeClr val="tx1"/>
            </a:solidFill>
          </a:endParaRPr>
        </a:p>
      </dgm:t>
    </dgm:pt>
    <dgm:pt modelId="{E1FD1A37-B311-4A3E-B454-78321AEDCD67}" type="parTrans" cxnId="{CB4F1D9D-CF46-4CB1-833B-61AD62ABFDB8}">
      <dgm:prSet/>
      <dgm:spPr/>
      <dgm:t>
        <a:bodyPr/>
        <a:lstStyle/>
        <a:p>
          <a:endParaRPr lang="en-US"/>
        </a:p>
      </dgm:t>
    </dgm:pt>
    <dgm:pt modelId="{D6D86CA8-BAEC-45EE-8599-BFA2AF4F8021}" type="sibTrans" cxnId="{CB4F1D9D-CF46-4CB1-833B-61AD62ABFDB8}">
      <dgm:prSet/>
      <dgm:spPr>
        <a:solidFill>
          <a:schemeClr val="bg2"/>
        </a:solidFill>
        <a:ln>
          <a:solidFill>
            <a:schemeClr val="bg2">
              <a:lumMod val="75000"/>
            </a:schemeClr>
          </a:solidFill>
        </a:ln>
      </dgm:spPr>
      <dgm:t>
        <a:bodyPr/>
        <a:lstStyle/>
        <a:p>
          <a:endParaRPr lang="en-US"/>
        </a:p>
      </dgm:t>
    </dgm:pt>
    <dgm:pt modelId="{C05E52FD-B912-40EF-85D0-F9B6998C0C64}">
      <dgm:prSet phldrT="[Tex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Feasibility Testing</a:t>
          </a:r>
          <a:endParaRPr lang="en-US" dirty="0">
            <a:solidFill>
              <a:schemeClr val="tx1"/>
            </a:solidFill>
          </a:endParaRPr>
        </a:p>
      </dgm:t>
    </dgm:pt>
    <dgm:pt modelId="{6B1C37A6-13E3-4808-99AA-19816E856F48}" type="parTrans" cxnId="{69863495-47DE-4B8E-8586-471928A1C3D9}">
      <dgm:prSet/>
      <dgm:spPr/>
      <dgm:t>
        <a:bodyPr/>
        <a:lstStyle/>
        <a:p>
          <a:endParaRPr lang="en-US"/>
        </a:p>
      </dgm:t>
    </dgm:pt>
    <dgm:pt modelId="{0FFB0E38-AF18-4C21-878F-B60999EDF7AC}" type="sibTrans" cxnId="{69863495-47DE-4B8E-8586-471928A1C3D9}">
      <dgm:prSet/>
      <dgm:spPr/>
      <dgm:t>
        <a:bodyPr/>
        <a:lstStyle/>
        <a:p>
          <a:endParaRPr lang="en-US"/>
        </a:p>
      </dgm:t>
    </dgm:pt>
    <dgm:pt modelId="{D64B08C3-52E6-43BB-9CFB-068F8EBC6AA5}">
      <dgm:prSet phldrT="[Tex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Architecture &amp; Interface Revisions</a:t>
          </a:r>
          <a:endParaRPr lang="en-US" dirty="0">
            <a:solidFill>
              <a:schemeClr val="tx1"/>
            </a:solidFill>
          </a:endParaRPr>
        </a:p>
      </dgm:t>
    </dgm:pt>
    <dgm:pt modelId="{EA7DA34C-6F31-4A7A-9D1F-4318D50A703F}" type="parTrans" cxnId="{167CB562-D23B-44ED-A5A6-841E5CB70CB9}">
      <dgm:prSet/>
      <dgm:spPr/>
      <dgm:t>
        <a:bodyPr/>
        <a:lstStyle/>
        <a:p>
          <a:endParaRPr lang="en-US"/>
        </a:p>
      </dgm:t>
    </dgm:pt>
    <dgm:pt modelId="{482D80C0-FB65-4B09-90F6-6897DFBA7A4E}" type="sibTrans" cxnId="{167CB562-D23B-44ED-A5A6-841E5CB70CB9}">
      <dgm:prSet/>
      <dgm:spPr/>
      <dgm:t>
        <a:bodyPr/>
        <a:lstStyle/>
        <a:p>
          <a:endParaRPr lang="en-US"/>
        </a:p>
      </dgm:t>
    </dgm:pt>
    <dgm:pt modelId="{07AE54A6-3F7B-4537-8E38-B5FFBC44C8E5}">
      <dgm:prSet phldrT="[Tex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Student Iterative Testing</a:t>
          </a:r>
          <a:endParaRPr lang="en-US" dirty="0">
            <a:solidFill>
              <a:schemeClr val="tx1"/>
            </a:solidFill>
          </a:endParaRPr>
        </a:p>
      </dgm:t>
    </dgm:pt>
    <dgm:pt modelId="{1C59D107-7234-450D-8A39-6A496E83435A}" type="parTrans" cxnId="{F27DC090-6440-45FE-BB5F-1FEDF30AD655}">
      <dgm:prSet/>
      <dgm:spPr/>
      <dgm:t>
        <a:bodyPr/>
        <a:lstStyle/>
        <a:p>
          <a:endParaRPr lang="en-US"/>
        </a:p>
      </dgm:t>
    </dgm:pt>
    <dgm:pt modelId="{FC30C4EE-3C52-452A-A30E-BCCC44C16A88}" type="sibTrans" cxnId="{F27DC090-6440-45FE-BB5F-1FEDF30AD655}">
      <dgm:prSet/>
      <dgm:spPr/>
      <dgm:t>
        <a:bodyPr/>
        <a:lstStyle/>
        <a:p>
          <a:endParaRPr lang="en-US"/>
        </a:p>
      </dgm:t>
    </dgm:pt>
    <dgm:pt modelId="{75C10962-E9A5-4160-92D7-F2608BE22A95}">
      <dgm:prSet phldrT="[Tex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Provider Usability Testing</a:t>
          </a:r>
          <a:endParaRPr lang="en-US" dirty="0">
            <a:solidFill>
              <a:schemeClr val="tx1"/>
            </a:solidFill>
          </a:endParaRPr>
        </a:p>
      </dgm:t>
    </dgm:pt>
    <dgm:pt modelId="{920F6DC1-67CE-4C1E-B6AA-E07E6B3A235E}" type="parTrans" cxnId="{4BFCF887-AE87-49BA-A234-EAD78197C941}">
      <dgm:prSet/>
      <dgm:spPr/>
      <dgm:t>
        <a:bodyPr/>
        <a:lstStyle/>
        <a:p>
          <a:endParaRPr lang="en-US"/>
        </a:p>
      </dgm:t>
    </dgm:pt>
    <dgm:pt modelId="{8424963C-2362-44B9-8A53-BF5CC1540D13}" type="sibTrans" cxnId="{4BFCF887-AE87-49BA-A234-EAD78197C941}">
      <dgm:prSet/>
      <dgm:spPr/>
      <dgm:t>
        <a:bodyPr/>
        <a:lstStyle/>
        <a:p>
          <a:endParaRPr lang="en-US"/>
        </a:p>
      </dgm:t>
    </dgm:pt>
    <dgm:pt modelId="{00ACD308-A263-42FE-988B-A1AB9B2419B0}">
      <dgm:prSe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Prototype &amp; Website Revisions</a:t>
          </a:r>
          <a:endParaRPr lang="en-US" dirty="0">
            <a:solidFill>
              <a:schemeClr val="tx1"/>
            </a:solidFill>
          </a:endParaRPr>
        </a:p>
      </dgm:t>
    </dgm:pt>
    <dgm:pt modelId="{1E83350D-DDC1-4F3D-BDC1-71930A027B11}" type="parTrans" cxnId="{659E6395-C608-44BE-81BA-15362CAF2409}">
      <dgm:prSet/>
      <dgm:spPr/>
      <dgm:t>
        <a:bodyPr/>
        <a:lstStyle/>
        <a:p>
          <a:endParaRPr lang="en-US"/>
        </a:p>
      </dgm:t>
    </dgm:pt>
    <dgm:pt modelId="{8E2E9AAE-05EA-4DA8-9EAA-1A81A6CAFD0D}" type="sibTrans" cxnId="{659E6395-C608-44BE-81BA-15362CAF2409}">
      <dgm:prSet/>
      <dgm:spPr/>
      <dgm:t>
        <a:bodyPr/>
        <a:lstStyle/>
        <a:p>
          <a:endParaRPr lang="en-US"/>
        </a:p>
      </dgm:t>
    </dgm:pt>
    <dgm:pt modelId="{3E1667FB-FF4B-4E47-A133-DBD4454BE1D2}">
      <dgm:prSe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Consultant Expertise </a:t>
          </a:r>
        </a:p>
      </dgm:t>
    </dgm:pt>
    <dgm:pt modelId="{347ED541-87F9-46C3-8DAC-D2CA0A2DCA3B}" type="parTrans" cxnId="{2C7CCD2A-F8BA-42FC-A668-64D7DF507FB3}">
      <dgm:prSet/>
      <dgm:spPr/>
      <dgm:t>
        <a:bodyPr/>
        <a:lstStyle/>
        <a:p>
          <a:endParaRPr lang="en-US"/>
        </a:p>
      </dgm:t>
    </dgm:pt>
    <dgm:pt modelId="{C8C208FE-BD42-405E-9B1C-A8DBA688C699}" type="sibTrans" cxnId="{2C7CCD2A-F8BA-42FC-A668-64D7DF507FB3}">
      <dgm:prSe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endParaRPr lang="en-US"/>
        </a:p>
      </dgm:t>
    </dgm:pt>
    <dgm:pt modelId="{E566C117-FACE-446A-83A6-815BC065DFB3}">
      <dgm:prSe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Pilot Testing in Schools</a:t>
          </a:r>
          <a:endParaRPr lang="en-US" dirty="0">
            <a:solidFill>
              <a:schemeClr val="tx1"/>
            </a:solidFill>
          </a:endParaRPr>
        </a:p>
      </dgm:t>
    </dgm:pt>
    <dgm:pt modelId="{34653630-F367-4F5C-BC4C-BF0523B69EDE}" type="parTrans" cxnId="{77C41302-69C3-4388-8582-DDD27FE89B4B}">
      <dgm:prSet/>
      <dgm:spPr/>
      <dgm:t>
        <a:bodyPr/>
        <a:lstStyle/>
        <a:p>
          <a:endParaRPr lang="en-US"/>
        </a:p>
      </dgm:t>
    </dgm:pt>
    <dgm:pt modelId="{A48DDE4A-BCF8-40AC-BEDC-92A04D645F1E}" type="sibTrans" cxnId="{77C41302-69C3-4388-8582-DDD27FE89B4B}">
      <dgm:prSet/>
      <dgm:spPr/>
      <dgm:t>
        <a:bodyPr/>
        <a:lstStyle/>
        <a:p>
          <a:endParaRPr lang="en-US"/>
        </a:p>
      </dgm:t>
    </dgm:pt>
    <dgm:pt modelId="{8592C161-54F9-4FEE-B17D-0032DB15DC81}">
      <dgm:prSe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Revisions for Commercialization</a:t>
          </a:r>
          <a:endParaRPr lang="en-US" dirty="0">
            <a:solidFill>
              <a:schemeClr val="tx1"/>
            </a:solidFill>
          </a:endParaRPr>
        </a:p>
      </dgm:t>
    </dgm:pt>
    <dgm:pt modelId="{0F7DB677-880B-44B9-A7DB-DEF3DD6309D2}" type="parTrans" cxnId="{822E630B-24F5-48EF-AFAC-875CE5CDC00F}">
      <dgm:prSet/>
      <dgm:spPr/>
      <dgm:t>
        <a:bodyPr/>
        <a:lstStyle/>
        <a:p>
          <a:endParaRPr lang="en-US"/>
        </a:p>
      </dgm:t>
    </dgm:pt>
    <dgm:pt modelId="{3A4742F7-2DA4-4FD7-8828-1D70CB8EC3CB}" type="sibTrans" cxnId="{822E630B-24F5-48EF-AFAC-875CE5CDC00F}">
      <dgm:prSet/>
      <dgm:spPr/>
      <dgm:t>
        <a:bodyPr/>
        <a:lstStyle/>
        <a:p>
          <a:endParaRPr lang="en-US"/>
        </a:p>
      </dgm:t>
    </dgm:pt>
    <dgm:pt modelId="{DD57550A-6FDE-48B1-AE21-6B404D0A2F08}">
      <dgm:prSet/>
      <dgm:spPr>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dgm:spPr>
      <dgm:t>
        <a:bodyPr/>
        <a:lstStyle/>
        <a:p>
          <a:r>
            <a:rPr lang="en-US" dirty="0" smtClean="0">
              <a:solidFill>
                <a:schemeClr val="tx1"/>
              </a:solidFill>
            </a:rPr>
            <a:t>Commercial Launch</a:t>
          </a:r>
          <a:endParaRPr lang="en-US" dirty="0">
            <a:solidFill>
              <a:schemeClr val="tx1"/>
            </a:solidFill>
          </a:endParaRPr>
        </a:p>
      </dgm:t>
    </dgm:pt>
    <dgm:pt modelId="{E28F58CF-817E-4F24-BA4E-31409F24BBBA}" type="parTrans" cxnId="{279176EE-5E9E-467E-963C-9C8DA6E59A56}">
      <dgm:prSet/>
      <dgm:spPr/>
      <dgm:t>
        <a:bodyPr/>
        <a:lstStyle/>
        <a:p>
          <a:endParaRPr lang="en-US"/>
        </a:p>
      </dgm:t>
    </dgm:pt>
    <dgm:pt modelId="{42304688-4777-4F97-A7CC-59B1FFDEF09D}" type="sibTrans" cxnId="{279176EE-5E9E-467E-963C-9C8DA6E59A56}">
      <dgm:prSet/>
      <dgm:spPr/>
      <dgm:t>
        <a:bodyPr/>
        <a:lstStyle/>
        <a:p>
          <a:endParaRPr lang="en-US"/>
        </a:p>
      </dgm:t>
    </dgm:pt>
    <dgm:pt modelId="{F75AAF3F-2595-4B0A-9E8A-3A5E0FB9161A}" type="pres">
      <dgm:prSet presAssocID="{D595D6A2-BB49-42CF-977B-98134D4F2295}" presName="Name0" presStyleCnt="0">
        <dgm:presLayoutVars>
          <dgm:dir/>
          <dgm:resizeHandles val="exact"/>
        </dgm:presLayoutVars>
      </dgm:prSet>
      <dgm:spPr/>
      <dgm:t>
        <a:bodyPr/>
        <a:lstStyle/>
        <a:p>
          <a:endParaRPr lang="en-US"/>
        </a:p>
      </dgm:t>
    </dgm:pt>
    <dgm:pt modelId="{1E0F68CB-D1C9-41A0-A75B-C1638E68C19E}" type="pres">
      <dgm:prSet presAssocID="{D595D6A2-BB49-42CF-977B-98134D4F2295}" presName="cycle" presStyleCnt="0"/>
      <dgm:spPr/>
    </dgm:pt>
    <dgm:pt modelId="{80284CAB-E051-4432-89B1-F75340F53397}" type="pres">
      <dgm:prSet presAssocID="{3E1667FB-FF4B-4E47-A133-DBD4454BE1D2}" presName="nodeFirstNode" presStyleLbl="node1" presStyleIdx="0" presStyleCnt="10">
        <dgm:presLayoutVars>
          <dgm:bulletEnabled val="1"/>
        </dgm:presLayoutVars>
      </dgm:prSet>
      <dgm:spPr/>
      <dgm:t>
        <a:bodyPr/>
        <a:lstStyle/>
        <a:p>
          <a:endParaRPr lang="en-US"/>
        </a:p>
      </dgm:t>
    </dgm:pt>
    <dgm:pt modelId="{AF0C8E29-63BE-4D23-8ACC-1FE4FB5492FC}" type="pres">
      <dgm:prSet presAssocID="{C8C208FE-BD42-405E-9B1C-A8DBA688C699}" presName="sibTransFirstNode" presStyleLbl="bgShp" presStyleIdx="0" presStyleCnt="1"/>
      <dgm:spPr/>
      <dgm:t>
        <a:bodyPr/>
        <a:lstStyle/>
        <a:p>
          <a:endParaRPr lang="en-US"/>
        </a:p>
      </dgm:t>
    </dgm:pt>
    <dgm:pt modelId="{A1DAB4D2-6C23-462E-9092-9336EFFFF324}" type="pres">
      <dgm:prSet presAssocID="{000D55C8-2D96-4F85-8A30-038914687544}" presName="nodeFollowingNodes" presStyleLbl="node1" presStyleIdx="1" presStyleCnt="10">
        <dgm:presLayoutVars>
          <dgm:bulletEnabled val="1"/>
        </dgm:presLayoutVars>
      </dgm:prSet>
      <dgm:spPr/>
      <dgm:t>
        <a:bodyPr/>
        <a:lstStyle/>
        <a:p>
          <a:endParaRPr lang="en-US"/>
        </a:p>
      </dgm:t>
    </dgm:pt>
    <dgm:pt modelId="{D3A7529F-A295-4AD0-8F5B-F469531900C9}" type="pres">
      <dgm:prSet presAssocID="{C05E52FD-B912-40EF-85D0-F9B6998C0C64}" presName="nodeFollowingNodes" presStyleLbl="node1" presStyleIdx="2" presStyleCnt="10">
        <dgm:presLayoutVars>
          <dgm:bulletEnabled val="1"/>
        </dgm:presLayoutVars>
      </dgm:prSet>
      <dgm:spPr/>
      <dgm:t>
        <a:bodyPr/>
        <a:lstStyle/>
        <a:p>
          <a:endParaRPr lang="en-US"/>
        </a:p>
      </dgm:t>
    </dgm:pt>
    <dgm:pt modelId="{02FB68C5-D61B-4EDC-A772-FEDF730726C4}" type="pres">
      <dgm:prSet presAssocID="{D64B08C3-52E6-43BB-9CFB-068F8EBC6AA5}" presName="nodeFollowingNodes" presStyleLbl="node1" presStyleIdx="3" presStyleCnt="10">
        <dgm:presLayoutVars>
          <dgm:bulletEnabled val="1"/>
        </dgm:presLayoutVars>
      </dgm:prSet>
      <dgm:spPr/>
      <dgm:t>
        <a:bodyPr/>
        <a:lstStyle/>
        <a:p>
          <a:endParaRPr lang="en-US"/>
        </a:p>
      </dgm:t>
    </dgm:pt>
    <dgm:pt modelId="{F7A1A425-4DFA-430A-A9E8-21EF45E285B7}" type="pres">
      <dgm:prSet presAssocID="{07AE54A6-3F7B-4537-8E38-B5FFBC44C8E5}" presName="nodeFollowingNodes" presStyleLbl="node1" presStyleIdx="4" presStyleCnt="10">
        <dgm:presLayoutVars>
          <dgm:bulletEnabled val="1"/>
        </dgm:presLayoutVars>
      </dgm:prSet>
      <dgm:spPr/>
      <dgm:t>
        <a:bodyPr/>
        <a:lstStyle/>
        <a:p>
          <a:endParaRPr lang="en-US"/>
        </a:p>
      </dgm:t>
    </dgm:pt>
    <dgm:pt modelId="{70CDD34C-EBF4-44D1-A019-457B40F68DD2}" type="pres">
      <dgm:prSet presAssocID="{75C10962-E9A5-4160-92D7-F2608BE22A95}" presName="nodeFollowingNodes" presStyleLbl="node1" presStyleIdx="5" presStyleCnt="10">
        <dgm:presLayoutVars>
          <dgm:bulletEnabled val="1"/>
        </dgm:presLayoutVars>
      </dgm:prSet>
      <dgm:spPr/>
      <dgm:t>
        <a:bodyPr/>
        <a:lstStyle/>
        <a:p>
          <a:endParaRPr lang="en-US"/>
        </a:p>
      </dgm:t>
    </dgm:pt>
    <dgm:pt modelId="{D6D331CD-83D9-4306-8FFA-41E4E6C040DB}" type="pres">
      <dgm:prSet presAssocID="{00ACD308-A263-42FE-988B-A1AB9B2419B0}" presName="nodeFollowingNodes" presStyleLbl="node1" presStyleIdx="6" presStyleCnt="10">
        <dgm:presLayoutVars>
          <dgm:bulletEnabled val="1"/>
        </dgm:presLayoutVars>
      </dgm:prSet>
      <dgm:spPr/>
      <dgm:t>
        <a:bodyPr/>
        <a:lstStyle/>
        <a:p>
          <a:endParaRPr lang="en-US"/>
        </a:p>
      </dgm:t>
    </dgm:pt>
    <dgm:pt modelId="{5EDE48D5-1E5C-43B7-BC49-DA832CC82513}" type="pres">
      <dgm:prSet presAssocID="{E566C117-FACE-446A-83A6-815BC065DFB3}" presName="nodeFollowingNodes" presStyleLbl="node1" presStyleIdx="7" presStyleCnt="10">
        <dgm:presLayoutVars>
          <dgm:bulletEnabled val="1"/>
        </dgm:presLayoutVars>
      </dgm:prSet>
      <dgm:spPr/>
      <dgm:t>
        <a:bodyPr/>
        <a:lstStyle/>
        <a:p>
          <a:endParaRPr lang="en-US"/>
        </a:p>
      </dgm:t>
    </dgm:pt>
    <dgm:pt modelId="{D7FBC323-9A07-4B7A-A19B-708AE35D486A}" type="pres">
      <dgm:prSet presAssocID="{8592C161-54F9-4FEE-B17D-0032DB15DC81}" presName="nodeFollowingNodes" presStyleLbl="node1" presStyleIdx="8" presStyleCnt="10">
        <dgm:presLayoutVars>
          <dgm:bulletEnabled val="1"/>
        </dgm:presLayoutVars>
      </dgm:prSet>
      <dgm:spPr/>
      <dgm:t>
        <a:bodyPr/>
        <a:lstStyle/>
        <a:p>
          <a:endParaRPr lang="en-US"/>
        </a:p>
      </dgm:t>
    </dgm:pt>
    <dgm:pt modelId="{74B2713D-0348-4FB0-84D1-A94838B55309}" type="pres">
      <dgm:prSet presAssocID="{DD57550A-6FDE-48B1-AE21-6B404D0A2F08}" presName="nodeFollowingNodes" presStyleLbl="node1" presStyleIdx="9" presStyleCnt="10">
        <dgm:presLayoutVars>
          <dgm:bulletEnabled val="1"/>
        </dgm:presLayoutVars>
      </dgm:prSet>
      <dgm:spPr/>
      <dgm:t>
        <a:bodyPr/>
        <a:lstStyle/>
        <a:p>
          <a:endParaRPr lang="en-US"/>
        </a:p>
      </dgm:t>
    </dgm:pt>
  </dgm:ptLst>
  <dgm:cxnLst>
    <dgm:cxn modelId="{F27DC090-6440-45FE-BB5F-1FEDF30AD655}" srcId="{D595D6A2-BB49-42CF-977B-98134D4F2295}" destId="{07AE54A6-3F7B-4537-8E38-B5FFBC44C8E5}" srcOrd="4" destOrd="0" parTransId="{1C59D107-7234-450D-8A39-6A496E83435A}" sibTransId="{FC30C4EE-3C52-452A-A30E-BCCC44C16A88}"/>
    <dgm:cxn modelId="{4BFCF887-AE87-49BA-A234-EAD78197C941}" srcId="{D595D6A2-BB49-42CF-977B-98134D4F2295}" destId="{75C10962-E9A5-4160-92D7-F2608BE22A95}" srcOrd="5" destOrd="0" parTransId="{920F6DC1-67CE-4C1E-B6AA-E07E6B3A235E}" sibTransId="{8424963C-2362-44B9-8A53-BF5CC1540D13}"/>
    <dgm:cxn modelId="{B4112F5E-4D5A-47BB-8A8C-2C65E07316C3}" type="presOf" srcId="{8592C161-54F9-4FEE-B17D-0032DB15DC81}" destId="{D7FBC323-9A07-4B7A-A19B-708AE35D486A}" srcOrd="0" destOrd="0" presId="urn:microsoft.com/office/officeart/2005/8/layout/cycle3"/>
    <dgm:cxn modelId="{8482CF37-1D23-4175-AAF1-20F213290645}" type="presOf" srcId="{DD57550A-6FDE-48B1-AE21-6B404D0A2F08}" destId="{74B2713D-0348-4FB0-84D1-A94838B55309}" srcOrd="0" destOrd="0" presId="urn:microsoft.com/office/officeart/2005/8/layout/cycle3"/>
    <dgm:cxn modelId="{5883F5FA-5230-439A-8B81-6EEF632E5D5E}" type="presOf" srcId="{D595D6A2-BB49-42CF-977B-98134D4F2295}" destId="{F75AAF3F-2595-4B0A-9E8A-3A5E0FB9161A}" srcOrd="0" destOrd="0" presId="urn:microsoft.com/office/officeart/2005/8/layout/cycle3"/>
    <dgm:cxn modelId="{77C41302-69C3-4388-8582-DDD27FE89B4B}" srcId="{D595D6A2-BB49-42CF-977B-98134D4F2295}" destId="{E566C117-FACE-446A-83A6-815BC065DFB3}" srcOrd="7" destOrd="0" parTransId="{34653630-F367-4F5C-BC4C-BF0523B69EDE}" sibTransId="{A48DDE4A-BCF8-40AC-BEDC-92A04D645F1E}"/>
    <dgm:cxn modelId="{279176EE-5E9E-467E-963C-9C8DA6E59A56}" srcId="{D595D6A2-BB49-42CF-977B-98134D4F2295}" destId="{DD57550A-6FDE-48B1-AE21-6B404D0A2F08}" srcOrd="9" destOrd="0" parTransId="{E28F58CF-817E-4F24-BA4E-31409F24BBBA}" sibTransId="{42304688-4777-4F97-A7CC-59B1FFDEF09D}"/>
    <dgm:cxn modelId="{167CB562-D23B-44ED-A5A6-841E5CB70CB9}" srcId="{D595D6A2-BB49-42CF-977B-98134D4F2295}" destId="{D64B08C3-52E6-43BB-9CFB-068F8EBC6AA5}" srcOrd="3" destOrd="0" parTransId="{EA7DA34C-6F31-4A7A-9D1F-4318D50A703F}" sibTransId="{482D80C0-FB65-4B09-90F6-6897DFBA7A4E}"/>
    <dgm:cxn modelId="{6B04BC71-C11F-41E9-AFC7-76647644193B}" type="presOf" srcId="{000D55C8-2D96-4F85-8A30-038914687544}" destId="{A1DAB4D2-6C23-462E-9092-9336EFFFF324}" srcOrd="0" destOrd="0" presId="urn:microsoft.com/office/officeart/2005/8/layout/cycle3"/>
    <dgm:cxn modelId="{8B734348-8452-46ED-BF3D-86EF934E5C15}" type="presOf" srcId="{D64B08C3-52E6-43BB-9CFB-068F8EBC6AA5}" destId="{02FB68C5-D61B-4EDC-A772-FEDF730726C4}" srcOrd="0" destOrd="0" presId="urn:microsoft.com/office/officeart/2005/8/layout/cycle3"/>
    <dgm:cxn modelId="{7876E00A-C9F0-4869-A426-F8095C458BA8}" type="presOf" srcId="{75C10962-E9A5-4160-92D7-F2608BE22A95}" destId="{70CDD34C-EBF4-44D1-A019-457B40F68DD2}" srcOrd="0" destOrd="0" presId="urn:microsoft.com/office/officeart/2005/8/layout/cycle3"/>
    <dgm:cxn modelId="{DB795DE5-1063-4111-9719-96553D6F9D7D}" type="presOf" srcId="{00ACD308-A263-42FE-988B-A1AB9B2419B0}" destId="{D6D331CD-83D9-4306-8FFA-41E4E6C040DB}" srcOrd="0" destOrd="0" presId="urn:microsoft.com/office/officeart/2005/8/layout/cycle3"/>
    <dgm:cxn modelId="{05E54CA1-AD22-46A7-882E-738D8601F393}" type="presOf" srcId="{3E1667FB-FF4B-4E47-A133-DBD4454BE1D2}" destId="{80284CAB-E051-4432-89B1-F75340F53397}" srcOrd="0" destOrd="0" presId="urn:microsoft.com/office/officeart/2005/8/layout/cycle3"/>
    <dgm:cxn modelId="{F3FF0EA5-3B13-4C9F-A72E-21EC48F1E1DF}" type="presOf" srcId="{C05E52FD-B912-40EF-85D0-F9B6998C0C64}" destId="{D3A7529F-A295-4AD0-8F5B-F469531900C9}" srcOrd="0" destOrd="0" presId="urn:microsoft.com/office/officeart/2005/8/layout/cycle3"/>
    <dgm:cxn modelId="{A800E8CC-6E25-4D1D-9D8C-EAA9375866DA}" type="presOf" srcId="{E566C117-FACE-446A-83A6-815BC065DFB3}" destId="{5EDE48D5-1E5C-43B7-BC49-DA832CC82513}" srcOrd="0" destOrd="0" presId="urn:microsoft.com/office/officeart/2005/8/layout/cycle3"/>
    <dgm:cxn modelId="{822E630B-24F5-48EF-AFAC-875CE5CDC00F}" srcId="{D595D6A2-BB49-42CF-977B-98134D4F2295}" destId="{8592C161-54F9-4FEE-B17D-0032DB15DC81}" srcOrd="8" destOrd="0" parTransId="{0F7DB677-880B-44B9-A7DB-DEF3DD6309D2}" sibTransId="{3A4742F7-2DA4-4FD7-8828-1D70CB8EC3CB}"/>
    <dgm:cxn modelId="{18BD21B3-20F0-41B5-8055-E9A50D1D529D}" type="presOf" srcId="{07AE54A6-3F7B-4537-8E38-B5FFBC44C8E5}" destId="{F7A1A425-4DFA-430A-A9E8-21EF45E285B7}" srcOrd="0" destOrd="0" presId="urn:microsoft.com/office/officeart/2005/8/layout/cycle3"/>
    <dgm:cxn modelId="{659E6395-C608-44BE-81BA-15362CAF2409}" srcId="{D595D6A2-BB49-42CF-977B-98134D4F2295}" destId="{00ACD308-A263-42FE-988B-A1AB9B2419B0}" srcOrd="6" destOrd="0" parTransId="{1E83350D-DDC1-4F3D-BDC1-71930A027B11}" sibTransId="{8E2E9AAE-05EA-4DA8-9EAA-1A81A6CAFD0D}"/>
    <dgm:cxn modelId="{2C7CCD2A-F8BA-42FC-A668-64D7DF507FB3}" srcId="{D595D6A2-BB49-42CF-977B-98134D4F2295}" destId="{3E1667FB-FF4B-4E47-A133-DBD4454BE1D2}" srcOrd="0" destOrd="0" parTransId="{347ED541-87F9-46C3-8DAC-D2CA0A2DCA3B}" sibTransId="{C8C208FE-BD42-405E-9B1C-A8DBA688C699}"/>
    <dgm:cxn modelId="{B28FC3A0-E604-454A-945A-BCDF3B54ADBC}" type="presOf" srcId="{C8C208FE-BD42-405E-9B1C-A8DBA688C699}" destId="{AF0C8E29-63BE-4D23-8ACC-1FE4FB5492FC}" srcOrd="0" destOrd="0" presId="urn:microsoft.com/office/officeart/2005/8/layout/cycle3"/>
    <dgm:cxn modelId="{CB4F1D9D-CF46-4CB1-833B-61AD62ABFDB8}" srcId="{D595D6A2-BB49-42CF-977B-98134D4F2295}" destId="{000D55C8-2D96-4F85-8A30-038914687544}" srcOrd="1" destOrd="0" parTransId="{E1FD1A37-B311-4A3E-B454-78321AEDCD67}" sibTransId="{D6D86CA8-BAEC-45EE-8599-BFA2AF4F8021}"/>
    <dgm:cxn modelId="{69863495-47DE-4B8E-8586-471928A1C3D9}" srcId="{D595D6A2-BB49-42CF-977B-98134D4F2295}" destId="{C05E52FD-B912-40EF-85D0-F9B6998C0C64}" srcOrd="2" destOrd="0" parTransId="{6B1C37A6-13E3-4808-99AA-19816E856F48}" sibTransId="{0FFB0E38-AF18-4C21-878F-B60999EDF7AC}"/>
    <dgm:cxn modelId="{ACB2CB2E-B166-41CE-BCB2-9C999062A709}" type="presParOf" srcId="{F75AAF3F-2595-4B0A-9E8A-3A5E0FB9161A}" destId="{1E0F68CB-D1C9-41A0-A75B-C1638E68C19E}" srcOrd="0" destOrd="0" presId="urn:microsoft.com/office/officeart/2005/8/layout/cycle3"/>
    <dgm:cxn modelId="{7CAC7AF0-71E0-43DB-8435-04CABA59AD40}" type="presParOf" srcId="{1E0F68CB-D1C9-41A0-A75B-C1638E68C19E}" destId="{80284CAB-E051-4432-89B1-F75340F53397}" srcOrd="0" destOrd="0" presId="urn:microsoft.com/office/officeart/2005/8/layout/cycle3"/>
    <dgm:cxn modelId="{9FB2FBE9-145B-4202-800D-41CFCB8334E9}" type="presParOf" srcId="{1E0F68CB-D1C9-41A0-A75B-C1638E68C19E}" destId="{AF0C8E29-63BE-4D23-8ACC-1FE4FB5492FC}" srcOrd="1" destOrd="0" presId="urn:microsoft.com/office/officeart/2005/8/layout/cycle3"/>
    <dgm:cxn modelId="{EC9EC40C-A752-44A0-89C6-7680AD34134C}" type="presParOf" srcId="{1E0F68CB-D1C9-41A0-A75B-C1638E68C19E}" destId="{A1DAB4D2-6C23-462E-9092-9336EFFFF324}" srcOrd="2" destOrd="0" presId="urn:microsoft.com/office/officeart/2005/8/layout/cycle3"/>
    <dgm:cxn modelId="{C5B9298C-2CC6-47AF-B778-736F1C14C831}" type="presParOf" srcId="{1E0F68CB-D1C9-41A0-A75B-C1638E68C19E}" destId="{D3A7529F-A295-4AD0-8F5B-F469531900C9}" srcOrd="3" destOrd="0" presId="urn:microsoft.com/office/officeart/2005/8/layout/cycle3"/>
    <dgm:cxn modelId="{2392DE53-E9A9-431D-9F81-1BC646DB8168}" type="presParOf" srcId="{1E0F68CB-D1C9-41A0-A75B-C1638E68C19E}" destId="{02FB68C5-D61B-4EDC-A772-FEDF730726C4}" srcOrd="4" destOrd="0" presId="urn:microsoft.com/office/officeart/2005/8/layout/cycle3"/>
    <dgm:cxn modelId="{7CA4A8BE-5F12-4771-8693-4C777FC939CE}" type="presParOf" srcId="{1E0F68CB-D1C9-41A0-A75B-C1638E68C19E}" destId="{F7A1A425-4DFA-430A-A9E8-21EF45E285B7}" srcOrd="5" destOrd="0" presId="urn:microsoft.com/office/officeart/2005/8/layout/cycle3"/>
    <dgm:cxn modelId="{1452A27B-219B-4AE1-8F18-8BF98B568B60}" type="presParOf" srcId="{1E0F68CB-D1C9-41A0-A75B-C1638E68C19E}" destId="{70CDD34C-EBF4-44D1-A019-457B40F68DD2}" srcOrd="6" destOrd="0" presId="urn:microsoft.com/office/officeart/2005/8/layout/cycle3"/>
    <dgm:cxn modelId="{E3AE84A3-4A2D-43D2-B11D-A5F890934AAB}" type="presParOf" srcId="{1E0F68CB-D1C9-41A0-A75B-C1638E68C19E}" destId="{D6D331CD-83D9-4306-8FFA-41E4E6C040DB}" srcOrd="7" destOrd="0" presId="urn:microsoft.com/office/officeart/2005/8/layout/cycle3"/>
    <dgm:cxn modelId="{EA8B808A-B229-4450-B733-80CE39AE086E}" type="presParOf" srcId="{1E0F68CB-D1C9-41A0-A75B-C1638E68C19E}" destId="{5EDE48D5-1E5C-43B7-BC49-DA832CC82513}" srcOrd="8" destOrd="0" presId="urn:microsoft.com/office/officeart/2005/8/layout/cycle3"/>
    <dgm:cxn modelId="{61ED9C2A-1B86-4B32-BED9-109D331F8211}" type="presParOf" srcId="{1E0F68CB-D1C9-41A0-A75B-C1638E68C19E}" destId="{D7FBC323-9A07-4B7A-A19B-708AE35D486A}" srcOrd="9" destOrd="0" presId="urn:microsoft.com/office/officeart/2005/8/layout/cycle3"/>
    <dgm:cxn modelId="{21663641-EBAB-452F-8589-D6B234DFCE03}" type="presParOf" srcId="{1E0F68CB-D1C9-41A0-A75B-C1638E68C19E}" destId="{74B2713D-0348-4FB0-84D1-A94838B55309}" srcOrd="10" destOrd="0" presId="urn:microsoft.com/office/officeart/2005/8/layout/cycle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158E7-F15A-4D5A-88A1-0058FC0B4760}">
      <dsp:nvSpPr>
        <dsp:cNvPr id="0" name=""/>
        <dsp:cNvSpPr/>
      </dsp:nvSpPr>
      <dsp:spPr>
        <a:xfrm>
          <a:off x="2734" y="742450"/>
          <a:ext cx="1644207" cy="65423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Social Connections</a:t>
          </a:r>
          <a:endParaRPr lang="en-US" sz="1900" kern="1200" dirty="0"/>
        </a:p>
      </dsp:txBody>
      <dsp:txXfrm>
        <a:off x="2734" y="742450"/>
        <a:ext cx="1644207" cy="654230"/>
      </dsp:txXfrm>
    </dsp:sp>
    <dsp:sp modelId="{EBF9B06D-D330-476D-BE3D-7928E886E1C1}">
      <dsp:nvSpPr>
        <dsp:cNvPr id="0" name=""/>
        <dsp:cNvSpPr/>
      </dsp:nvSpPr>
      <dsp:spPr>
        <a:xfrm>
          <a:off x="2734" y="1396681"/>
          <a:ext cx="1644207" cy="2272002"/>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The people that I have to support me when times are tough</a:t>
          </a:r>
          <a:endParaRPr lang="en-US" sz="1900" kern="1200" dirty="0"/>
        </a:p>
      </dsp:txBody>
      <dsp:txXfrm>
        <a:off x="2734" y="1396681"/>
        <a:ext cx="1644207" cy="2272002"/>
      </dsp:txXfrm>
    </dsp:sp>
    <dsp:sp modelId="{70B450C3-E42B-4B16-9375-D27318BAE69D}">
      <dsp:nvSpPr>
        <dsp:cNvPr id="0" name=""/>
        <dsp:cNvSpPr/>
      </dsp:nvSpPr>
      <dsp:spPr>
        <a:xfrm>
          <a:off x="1877130" y="742450"/>
          <a:ext cx="1644207" cy="65423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Self Care</a:t>
          </a:r>
          <a:endParaRPr lang="en-US" sz="1900" kern="1200" dirty="0"/>
        </a:p>
      </dsp:txBody>
      <dsp:txXfrm>
        <a:off x="1877130" y="742450"/>
        <a:ext cx="1644207" cy="654230"/>
      </dsp:txXfrm>
    </dsp:sp>
    <dsp:sp modelId="{64720244-69F3-4D17-A6FA-DB06AE2B4CED}">
      <dsp:nvSpPr>
        <dsp:cNvPr id="0" name=""/>
        <dsp:cNvSpPr/>
      </dsp:nvSpPr>
      <dsp:spPr>
        <a:xfrm>
          <a:off x="1877130" y="1396681"/>
          <a:ext cx="1644207" cy="2272002"/>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The way I take care of my body: physically, mentally and emotionally</a:t>
          </a:r>
          <a:endParaRPr lang="en-US" sz="1900" kern="1200" dirty="0"/>
        </a:p>
      </dsp:txBody>
      <dsp:txXfrm>
        <a:off x="1877130" y="1396681"/>
        <a:ext cx="1644207" cy="2272002"/>
      </dsp:txXfrm>
    </dsp:sp>
    <dsp:sp modelId="{02E0820B-79DF-431F-965A-52A415ADA81C}">
      <dsp:nvSpPr>
        <dsp:cNvPr id="0" name=""/>
        <dsp:cNvSpPr/>
      </dsp:nvSpPr>
      <dsp:spPr>
        <a:xfrm>
          <a:off x="3751527" y="742450"/>
          <a:ext cx="1644207" cy="65423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Life Skills</a:t>
          </a:r>
          <a:endParaRPr lang="en-US" sz="1900" kern="1200" dirty="0"/>
        </a:p>
      </dsp:txBody>
      <dsp:txXfrm>
        <a:off x="3751527" y="742450"/>
        <a:ext cx="1644207" cy="654230"/>
      </dsp:txXfrm>
    </dsp:sp>
    <dsp:sp modelId="{0A234105-5945-4201-AF26-6CE5252AE5C2}">
      <dsp:nvSpPr>
        <dsp:cNvPr id="0" name=""/>
        <dsp:cNvSpPr/>
      </dsp:nvSpPr>
      <dsp:spPr>
        <a:xfrm>
          <a:off x="3751527" y="1396681"/>
          <a:ext cx="1644207" cy="2272002"/>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My ability to cope, flexibility, and self-regulation</a:t>
          </a:r>
          <a:endParaRPr lang="en-US" sz="1900" kern="1200" dirty="0"/>
        </a:p>
      </dsp:txBody>
      <dsp:txXfrm>
        <a:off x="3751527" y="1396681"/>
        <a:ext cx="1644207" cy="2272002"/>
      </dsp:txXfrm>
    </dsp:sp>
    <dsp:sp modelId="{4BB52119-8BF9-4CAA-9D1F-D22C535EAE6E}">
      <dsp:nvSpPr>
        <dsp:cNvPr id="0" name=""/>
        <dsp:cNvSpPr/>
      </dsp:nvSpPr>
      <dsp:spPr>
        <a:xfrm>
          <a:off x="5625923" y="742450"/>
          <a:ext cx="1644207" cy="65423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Cognitive Style</a:t>
          </a:r>
          <a:endParaRPr lang="en-US" sz="1900" kern="1200" dirty="0"/>
        </a:p>
      </dsp:txBody>
      <dsp:txXfrm>
        <a:off x="5625923" y="742450"/>
        <a:ext cx="1644207" cy="654230"/>
      </dsp:txXfrm>
    </dsp:sp>
    <dsp:sp modelId="{3D84F416-17EE-4EA5-9A20-3502C6CB55D3}">
      <dsp:nvSpPr>
        <dsp:cNvPr id="0" name=""/>
        <dsp:cNvSpPr/>
      </dsp:nvSpPr>
      <dsp:spPr>
        <a:xfrm>
          <a:off x="5625923" y="1396681"/>
          <a:ext cx="1644207" cy="2272002"/>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The way I think about myself, my success and failure</a:t>
          </a:r>
          <a:endParaRPr lang="en-US" sz="1900" kern="1200" dirty="0"/>
        </a:p>
      </dsp:txBody>
      <dsp:txXfrm>
        <a:off x="5625923" y="1396681"/>
        <a:ext cx="1644207" cy="2272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C8E29-63BE-4D23-8ACC-1FE4FB5492FC}">
      <dsp:nvSpPr>
        <dsp:cNvPr id="0" name=""/>
        <dsp:cNvSpPr/>
      </dsp:nvSpPr>
      <dsp:spPr>
        <a:xfrm>
          <a:off x="824928" y="-55852"/>
          <a:ext cx="4016916" cy="4016916"/>
        </a:xfrm>
        <a:prstGeom prst="circularArrow">
          <a:avLst>
            <a:gd name="adj1" fmla="val 5544"/>
            <a:gd name="adj2" fmla="val 330680"/>
            <a:gd name="adj3" fmla="val 14881180"/>
            <a:gd name="adj4" fmla="val 16743631"/>
            <a:gd name="adj5" fmla="val 5757"/>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a:solidFill>
            <a:schemeClr val="accent2">
              <a:lumMod val="75000"/>
            </a:schemeClr>
          </a:solidFill>
        </a:ln>
        <a:effectLst/>
      </dsp:spPr>
      <dsp:style>
        <a:lnRef idx="0">
          <a:scrgbClr r="0" g="0" b="0"/>
        </a:lnRef>
        <a:fillRef idx="1">
          <a:scrgbClr r="0" g="0" b="0"/>
        </a:fillRef>
        <a:effectRef idx="0">
          <a:scrgbClr r="0" g="0" b="0"/>
        </a:effectRef>
        <a:fontRef idx="minor"/>
      </dsp:style>
    </dsp:sp>
    <dsp:sp modelId="{80284CAB-E051-4432-89B1-F75340F53397}">
      <dsp:nvSpPr>
        <dsp:cNvPr id="0" name=""/>
        <dsp:cNvSpPr/>
      </dsp:nvSpPr>
      <dsp:spPr>
        <a:xfrm>
          <a:off x="2372684" y="1365"/>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700" kern="1200" dirty="0" smtClean="0">
              <a:solidFill>
                <a:schemeClr val="tx1"/>
              </a:solidFill>
            </a:rPr>
            <a:t>Consultant Expertise </a:t>
          </a:r>
        </a:p>
      </dsp:txBody>
      <dsp:txXfrm>
        <a:off x="2395174" y="23855"/>
        <a:ext cx="876424" cy="415722"/>
      </dsp:txXfrm>
    </dsp:sp>
    <dsp:sp modelId="{A1DAB4D2-6C23-462E-9092-9336EFFFF324}">
      <dsp:nvSpPr>
        <dsp:cNvPr id="0" name=""/>
        <dsp:cNvSpPr/>
      </dsp:nvSpPr>
      <dsp:spPr>
        <a:xfrm>
          <a:off x="3379543" y="328514"/>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Initial Prototype Development</a:t>
          </a:r>
          <a:endParaRPr lang="en-US" sz="700" kern="1200" dirty="0">
            <a:solidFill>
              <a:schemeClr val="tx1"/>
            </a:solidFill>
          </a:endParaRPr>
        </a:p>
      </dsp:txBody>
      <dsp:txXfrm>
        <a:off x="3402033" y="351004"/>
        <a:ext cx="876424" cy="415722"/>
      </dsp:txXfrm>
    </dsp:sp>
    <dsp:sp modelId="{D3A7529F-A295-4AD0-8F5B-F469531900C9}">
      <dsp:nvSpPr>
        <dsp:cNvPr id="0" name=""/>
        <dsp:cNvSpPr/>
      </dsp:nvSpPr>
      <dsp:spPr>
        <a:xfrm>
          <a:off x="4001816" y="1184999"/>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Feasibility Testing</a:t>
          </a:r>
          <a:endParaRPr lang="en-US" sz="700" kern="1200" dirty="0">
            <a:solidFill>
              <a:schemeClr val="tx1"/>
            </a:solidFill>
          </a:endParaRPr>
        </a:p>
      </dsp:txBody>
      <dsp:txXfrm>
        <a:off x="4024306" y="1207489"/>
        <a:ext cx="876424" cy="415722"/>
      </dsp:txXfrm>
    </dsp:sp>
    <dsp:sp modelId="{02FB68C5-D61B-4EDC-A772-FEDF730726C4}">
      <dsp:nvSpPr>
        <dsp:cNvPr id="0" name=""/>
        <dsp:cNvSpPr/>
      </dsp:nvSpPr>
      <dsp:spPr>
        <a:xfrm>
          <a:off x="4001816" y="2243673"/>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Architecture &amp; Interface Revisions</a:t>
          </a:r>
          <a:endParaRPr lang="en-US" sz="700" kern="1200" dirty="0">
            <a:solidFill>
              <a:schemeClr val="tx1"/>
            </a:solidFill>
          </a:endParaRPr>
        </a:p>
      </dsp:txBody>
      <dsp:txXfrm>
        <a:off x="4024306" y="2266163"/>
        <a:ext cx="876424" cy="415722"/>
      </dsp:txXfrm>
    </dsp:sp>
    <dsp:sp modelId="{F7A1A425-4DFA-430A-A9E8-21EF45E285B7}">
      <dsp:nvSpPr>
        <dsp:cNvPr id="0" name=""/>
        <dsp:cNvSpPr/>
      </dsp:nvSpPr>
      <dsp:spPr>
        <a:xfrm>
          <a:off x="3379543" y="3100158"/>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Student Iterative Testing</a:t>
          </a:r>
          <a:endParaRPr lang="en-US" sz="700" kern="1200" dirty="0">
            <a:solidFill>
              <a:schemeClr val="tx1"/>
            </a:solidFill>
          </a:endParaRPr>
        </a:p>
      </dsp:txBody>
      <dsp:txXfrm>
        <a:off x="3402033" y="3122648"/>
        <a:ext cx="876424" cy="415722"/>
      </dsp:txXfrm>
    </dsp:sp>
    <dsp:sp modelId="{70CDD34C-EBF4-44D1-A019-457B40F68DD2}">
      <dsp:nvSpPr>
        <dsp:cNvPr id="0" name=""/>
        <dsp:cNvSpPr/>
      </dsp:nvSpPr>
      <dsp:spPr>
        <a:xfrm>
          <a:off x="2372684" y="3427307"/>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Provider Usability Testing</a:t>
          </a:r>
          <a:endParaRPr lang="en-US" sz="700" kern="1200" dirty="0">
            <a:solidFill>
              <a:schemeClr val="tx1"/>
            </a:solidFill>
          </a:endParaRPr>
        </a:p>
      </dsp:txBody>
      <dsp:txXfrm>
        <a:off x="2395174" y="3449797"/>
        <a:ext cx="876424" cy="415722"/>
      </dsp:txXfrm>
    </dsp:sp>
    <dsp:sp modelId="{D6D331CD-83D9-4306-8FFA-41E4E6C040DB}">
      <dsp:nvSpPr>
        <dsp:cNvPr id="0" name=""/>
        <dsp:cNvSpPr/>
      </dsp:nvSpPr>
      <dsp:spPr>
        <a:xfrm>
          <a:off x="1365825" y="3100158"/>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Prototype &amp; Website Revisions</a:t>
          </a:r>
          <a:endParaRPr lang="en-US" sz="700" kern="1200" dirty="0">
            <a:solidFill>
              <a:schemeClr val="tx1"/>
            </a:solidFill>
          </a:endParaRPr>
        </a:p>
      </dsp:txBody>
      <dsp:txXfrm>
        <a:off x="1388315" y="3122648"/>
        <a:ext cx="876424" cy="415722"/>
      </dsp:txXfrm>
    </dsp:sp>
    <dsp:sp modelId="{5EDE48D5-1E5C-43B7-BC49-DA832CC82513}">
      <dsp:nvSpPr>
        <dsp:cNvPr id="0" name=""/>
        <dsp:cNvSpPr/>
      </dsp:nvSpPr>
      <dsp:spPr>
        <a:xfrm>
          <a:off x="743552" y="2243673"/>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Pilot Testing in Schools</a:t>
          </a:r>
          <a:endParaRPr lang="en-US" sz="700" kern="1200" dirty="0">
            <a:solidFill>
              <a:schemeClr val="tx1"/>
            </a:solidFill>
          </a:endParaRPr>
        </a:p>
      </dsp:txBody>
      <dsp:txXfrm>
        <a:off x="766042" y="2266163"/>
        <a:ext cx="876424" cy="415722"/>
      </dsp:txXfrm>
    </dsp:sp>
    <dsp:sp modelId="{D7FBC323-9A07-4B7A-A19B-708AE35D486A}">
      <dsp:nvSpPr>
        <dsp:cNvPr id="0" name=""/>
        <dsp:cNvSpPr/>
      </dsp:nvSpPr>
      <dsp:spPr>
        <a:xfrm>
          <a:off x="743552" y="1184999"/>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Revisions for Commercialization</a:t>
          </a:r>
          <a:endParaRPr lang="en-US" sz="700" kern="1200" dirty="0">
            <a:solidFill>
              <a:schemeClr val="tx1"/>
            </a:solidFill>
          </a:endParaRPr>
        </a:p>
      </dsp:txBody>
      <dsp:txXfrm>
        <a:off x="766042" y="1207489"/>
        <a:ext cx="876424" cy="415722"/>
      </dsp:txXfrm>
    </dsp:sp>
    <dsp:sp modelId="{74B2713D-0348-4FB0-84D1-A94838B55309}">
      <dsp:nvSpPr>
        <dsp:cNvPr id="0" name=""/>
        <dsp:cNvSpPr/>
      </dsp:nvSpPr>
      <dsp:spPr>
        <a:xfrm>
          <a:off x="1365825" y="328514"/>
          <a:ext cx="921404" cy="460702"/>
        </a:xfrm>
        <a:prstGeom prst="roundRect">
          <a:avLst/>
        </a:prstGeom>
        <a:gradFill rotWithShape="0">
          <a:gsLst>
            <a:gs pos="0">
              <a:srgbClr val="8488C4"/>
            </a:gs>
            <a:gs pos="34000">
              <a:srgbClr val="9FA5D8">
                <a:alpha val="69000"/>
              </a:srgbClr>
            </a:gs>
            <a:gs pos="59000">
              <a:srgbClr val="C0C9F0"/>
            </a:gs>
            <a:gs pos="74000">
              <a:srgbClr val="D4DEFF"/>
            </a:gs>
            <a:gs pos="88000">
              <a:srgbClr val="D4DEFF"/>
            </a:gs>
            <a:gs pos="99000">
              <a:srgbClr val="96AB94"/>
            </a:gs>
          </a:gsLst>
          <a:lin ang="5400000" scaled="0"/>
        </a:gradFill>
        <a:ln w="63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Commercial Launch</a:t>
          </a:r>
          <a:endParaRPr lang="en-US" sz="700" kern="1200" dirty="0">
            <a:solidFill>
              <a:schemeClr val="tx1"/>
            </a:solidFill>
          </a:endParaRPr>
        </a:p>
      </dsp:txBody>
      <dsp:txXfrm>
        <a:off x="1388315" y="351004"/>
        <a:ext cx="876424" cy="4157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07883" y="366995"/>
            <a:ext cx="3189473" cy="465614"/>
          </a:xfrm>
          <a:prstGeom prst="rect">
            <a:avLst/>
          </a:prstGeom>
        </p:spPr>
        <p:txBody>
          <a:bodyPr vert="horz" lIns="93360" tIns="46680" rIns="93360" bIns="46680" rtlCol="0"/>
          <a:lstStyle>
            <a:lvl1pPr algn="l">
              <a:defRPr sz="1200"/>
            </a:lvl1pPr>
          </a:lstStyle>
          <a:p>
            <a:endParaRPr lang="en-US" cap="all"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5386811" y="366995"/>
            <a:ext cx="1156406" cy="465614"/>
          </a:xfrm>
          <a:prstGeom prst="rect">
            <a:avLst/>
          </a:prstGeom>
        </p:spPr>
        <p:txBody>
          <a:bodyPr vert="horz" lIns="93360" tIns="46680" rIns="93360" bIns="46680" rtlCol="0"/>
          <a:lstStyle>
            <a:lvl1pPr algn="r">
              <a:defRPr sz="1200"/>
            </a:lvl1pPr>
          </a:lstStyle>
          <a:p>
            <a:fld id="{0129DCB2-666D-443B-B634-60AAAE2CBEAB}" type="datetimeFigureOut">
              <a:rPr lang="en-US" smtClean="0">
                <a:solidFill>
                  <a:schemeClr val="tx2"/>
                </a:solidFill>
                <a:latin typeface="Arial" pitchFamily="34" charset="0"/>
                <a:cs typeface="Arial" pitchFamily="34" charset="0"/>
              </a:rPr>
              <a:t>3/11/2015</a:t>
            </a:fld>
            <a:endParaRPr lang="en-US" dirty="0">
              <a:solidFill>
                <a:schemeClr val="tx2"/>
              </a:solidFill>
              <a:latin typeface="Arial" pitchFamily="34" charset="0"/>
              <a:cs typeface="Arial" pitchFamily="34" charset="0"/>
            </a:endParaRPr>
          </a:p>
        </p:txBody>
      </p:sp>
      <p:sp>
        <p:nvSpPr>
          <p:cNvPr id="9" name="Textbox 3"/>
          <p:cNvSpPr/>
          <p:nvPr/>
        </p:nvSpPr>
        <p:spPr>
          <a:xfrm>
            <a:off x="412874" y="8736789"/>
            <a:ext cx="3100263" cy="188064"/>
          </a:xfrm>
          <a:prstGeom prst="rect">
            <a:avLst/>
          </a:prstGeom>
        </p:spPr>
        <p:txBody>
          <a:bodyPr wrap="square" lIns="93360" tIns="46680" rIns="93360" bIns="46680">
            <a:spAutoFit/>
          </a:bodyPr>
          <a:lstStyle/>
          <a:p>
            <a:pPr>
              <a:defRPr/>
            </a:pPr>
            <a:r>
              <a:rPr lang="en-US" sz="600" kern="100" spc="51" dirty="0">
                <a:solidFill>
                  <a:schemeClr val="tx2"/>
                </a:solidFill>
                <a:latin typeface="Arial" pitchFamily="34" charset="0"/>
                <a:cs typeface="Arial" pitchFamily="34" charset="0"/>
              </a:rPr>
              <a:t>Copyright © 2014, 3C Institute. All rights reserved.</a:t>
            </a:r>
          </a:p>
        </p:txBody>
      </p:sp>
      <p:sp>
        <p:nvSpPr>
          <p:cNvPr id="5" name="Slide Number Placeholder 4"/>
          <p:cNvSpPr>
            <a:spLocks noGrp="1"/>
          </p:cNvSpPr>
          <p:nvPr>
            <p:ph type="sldNum" sz="quarter" idx="3"/>
          </p:nvPr>
        </p:nvSpPr>
        <p:spPr>
          <a:xfrm>
            <a:off x="3662772" y="8456000"/>
            <a:ext cx="2880448" cy="465614"/>
          </a:xfrm>
          <a:prstGeom prst="rect">
            <a:avLst/>
          </a:prstGeom>
        </p:spPr>
        <p:txBody>
          <a:bodyPr vert="horz" lIns="93360" tIns="46680" rIns="93360" bIns="46680" rtlCol="0" anchor="b"/>
          <a:lstStyle>
            <a:lvl1pPr algn="r">
              <a:defRPr sz="1200"/>
            </a:lvl1pPr>
          </a:lstStyle>
          <a:p>
            <a:fld id="{DB127DA2-341D-4995-A858-42616FD3ECF2}" type="slidenum">
              <a:rPr lang="en-US" smtClean="0">
                <a:solidFill>
                  <a:schemeClr val="tx2"/>
                </a:solidFill>
                <a:latin typeface="Arial" pitchFamily="34" charset="0"/>
                <a:cs typeface="Arial" pitchFamily="34" charset="0"/>
              </a:rPr>
              <a:t>‹#›</a:t>
            </a:fld>
            <a:endParaRPr lang="en-US" dirty="0">
              <a:solidFill>
                <a:schemeClr val="tx2"/>
              </a:solidFill>
              <a:latin typeface="Arial" pitchFamily="34" charset="0"/>
              <a:cs typeface="Arial" pitchFamily="34" charset="0"/>
            </a:endParaRPr>
          </a:p>
        </p:txBody>
      </p:sp>
      <p:pic>
        <p:nvPicPr>
          <p:cNvPr id="7" name="Picture 6" descr="3Ci_horiz_3c_Tag.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31" y="401208"/>
            <a:ext cx="1286530" cy="276196"/>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07882" y="367443"/>
            <a:ext cx="3189474" cy="465614"/>
          </a:xfrm>
          <a:prstGeom prst="rect">
            <a:avLst/>
          </a:prstGeom>
        </p:spPr>
        <p:txBody>
          <a:bodyPr vert="horz" lIns="93360" tIns="46680" rIns="93360" bIns="46680" rtlCol="0"/>
          <a:lstStyle>
            <a:lvl1pPr algn="l">
              <a:defRPr sz="1200" cap="all" baseline="0">
                <a:solidFill>
                  <a:schemeClr val="tx2"/>
                </a:solidFill>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5386811" y="367443"/>
            <a:ext cx="1156408" cy="465614"/>
          </a:xfrm>
          <a:prstGeom prst="rect">
            <a:avLst/>
          </a:prstGeom>
        </p:spPr>
        <p:txBody>
          <a:bodyPr vert="horz" lIns="93360" tIns="46680" rIns="93360" bIns="46680" rtlCol="0"/>
          <a:lstStyle>
            <a:lvl1pPr algn="r">
              <a:defRPr sz="1200">
                <a:solidFill>
                  <a:schemeClr val="tx2"/>
                </a:solidFill>
                <a:latin typeface="Arial" pitchFamily="34" charset="0"/>
                <a:cs typeface="Arial" pitchFamily="34" charset="0"/>
              </a:defRPr>
            </a:lvl1pPr>
          </a:lstStyle>
          <a:p>
            <a:fld id="{B707393A-A5CC-43F0-840F-48DA71FAE2C9}" type="datetimeFigureOut">
              <a:rPr lang="en-US" smtClean="0"/>
              <a:pPr/>
              <a:t>3/11/2015</a:t>
            </a:fld>
            <a:endParaRPr lang="en-US" dirty="0"/>
          </a:p>
        </p:txBody>
      </p:sp>
      <p:sp>
        <p:nvSpPr>
          <p:cNvPr id="4" name="Slide Image Placeholder 3"/>
          <p:cNvSpPr>
            <a:spLocks noGrp="1" noRot="1" noChangeAspect="1"/>
          </p:cNvSpPr>
          <p:nvPr>
            <p:ph type="sldImg" idx="2"/>
          </p:nvPr>
        </p:nvSpPr>
        <p:spPr>
          <a:xfrm>
            <a:off x="511175" y="931863"/>
            <a:ext cx="6013450" cy="3382962"/>
          </a:xfrm>
          <a:prstGeom prst="rect">
            <a:avLst/>
          </a:prstGeom>
          <a:noFill/>
          <a:ln w="12700">
            <a:solidFill>
              <a:schemeClr val="bg2">
                <a:lumMod val="60000"/>
                <a:lumOff val="40000"/>
              </a:schemeClr>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492816" y="4413424"/>
            <a:ext cx="6050402" cy="4043472"/>
          </a:xfrm>
          <a:prstGeom prst="rect">
            <a:avLst/>
          </a:prstGeom>
        </p:spPr>
        <p:txBody>
          <a:bodyPr vert="horz" lIns="93360" tIns="46680" rIns="93360" bIns="4668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662772" y="8456896"/>
            <a:ext cx="2880448" cy="465614"/>
          </a:xfrm>
          <a:prstGeom prst="rect">
            <a:avLst/>
          </a:prstGeom>
        </p:spPr>
        <p:txBody>
          <a:bodyPr vert="horz" lIns="93360" tIns="46680" rIns="93360" bIns="46680" rtlCol="0" anchor="b"/>
          <a:lstStyle>
            <a:lvl1pPr algn="r">
              <a:defRPr sz="1200">
                <a:solidFill>
                  <a:schemeClr val="tx2"/>
                </a:solidFill>
                <a:latin typeface="Arial" pitchFamily="34" charset="0"/>
                <a:cs typeface="Arial" pitchFamily="34" charset="0"/>
              </a:defRPr>
            </a:lvl1pPr>
          </a:lstStyle>
          <a:p>
            <a:fld id="{BAE402D1-88AD-43C2-B8BB-8C7904BBCA11}" type="slidenum">
              <a:rPr lang="en-US" smtClean="0"/>
              <a:pPr/>
              <a:t>‹#›</a:t>
            </a:fld>
            <a:endParaRPr lang="en-US" dirty="0"/>
          </a:p>
        </p:txBody>
      </p:sp>
      <p:sp>
        <p:nvSpPr>
          <p:cNvPr id="10" name="Textbox 3"/>
          <p:cNvSpPr/>
          <p:nvPr/>
        </p:nvSpPr>
        <p:spPr>
          <a:xfrm>
            <a:off x="412874" y="8736789"/>
            <a:ext cx="3100263" cy="188064"/>
          </a:xfrm>
          <a:prstGeom prst="rect">
            <a:avLst/>
          </a:prstGeom>
        </p:spPr>
        <p:txBody>
          <a:bodyPr wrap="square" lIns="93360" tIns="46680" rIns="93360" bIns="46680">
            <a:spAutoFit/>
          </a:bodyPr>
          <a:lstStyle/>
          <a:p>
            <a:pPr>
              <a:defRPr/>
            </a:pPr>
            <a:r>
              <a:rPr lang="en-US" sz="600" kern="100" spc="51" baseline="0" dirty="0" smtClean="0">
                <a:solidFill>
                  <a:schemeClr val="tx2"/>
                </a:solidFill>
                <a:latin typeface="Arial" pitchFamily="34" charset="0"/>
                <a:cs typeface="Arial" pitchFamily="34" charset="0"/>
              </a:rPr>
              <a:t>Copyright © 2014, 3C Institute.</a:t>
            </a:r>
            <a:r>
              <a:rPr lang="en-US" sz="600" kern="100" spc="51" dirty="0" smtClean="0">
                <a:solidFill>
                  <a:schemeClr val="tx2"/>
                </a:solidFill>
                <a:latin typeface="Arial" pitchFamily="34" charset="0"/>
                <a:cs typeface="Arial" pitchFamily="34" charset="0"/>
              </a:rPr>
              <a:t> </a:t>
            </a:r>
            <a:r>
              <a:rPr lang="en-US" sz="600" kern="100" spc="51" baseline="0" dirty="0" smtClean="0">
                <a:solidFill>
                  <a:schemeClr val="tx2"/>
                </a:solidFill>
                <a:latin typeface="Arial" pitchFamily="34" charset="0"/>
                <a:cs typeface="Arial" pitchFamily="34" charset="0"/>
              </a:rPr>
              <a:t>All rights reserved.</a:t>
            </a:r>
          </a:p>
        </p:txBody>
      </p:sp>
      <p:pic>
        <p:nvPicPr>
          <p:cNvPr id="11" name="Picture 10" descr="3Ci_horiz_3c_Tag.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31" y="401208"/>
            <a:ext cx="1286530" cy="276196"/>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notesStyle>
    <a:lvl1pPr marL="0" algn="l" defTabSz="182880" rtl="0" eaLnBrk="1" latinLnBrk="0" hangingPunct="1">
      <a:lnSpc>
        <a:spcPct val="100000"/>
      </a:lnSpc>
      <a:defRPr sz="1200" kern="1200" baseline="0">
        <a:solidFill>
          <a:schemeClr val="tx2"/>
        </a:solidFill>
        <a:effectLst/>
        <a:latin typeface="Arial" pitchFamily="34" charset="0"/>
        <a:ea typeface="+mn-ea"/>
        <a:cs typeface="Arial" pitchFamily="34" charset="0"/>
      </a:defRPr>
    </a:lvl1pPr>
    <a:lvl2pPr marL="4572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2pPr>
    <a:lvl3pPr marL="9144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3pPr>
    <a:lvl4pPr marL="13716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4pPr>
    <a:lvl5pPr marL="18288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a:t>
            </a:fld>
            <a:endParaRPr lang="en-US" dirty="0"/>
          </a:p>
        </p:txBody>
      </p:sp>
    </p:spTree>
    <p:extLst>
      <p:ext uri="{BB962C8B-B14F-4D97-AF65-F5344CB8AC3E}">
        <p14:creationId xmlns:p14="http://schemas.microsoft.com/office/powerpoint/2010/main" val="2865288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F7D6F-9B51-42E2-9327-3FA8552EEB1B}" type="slidenum">
              <a:rPr lang="en-US" smtClean="0"/>
              <a:pPr/>
              <a:t>10</a:t>
            </a:fld>
            <a:endParaRPr lang="en-US"/>
          </a:p>
        </p:txBody>
      </p:sp>
    </p:spTree>
    <p:extLst>
      <p:ext uri="{BB962C8B-B14F-4D97-AF65-F5344CB8AC3E}">
        <p14:creationId xmlns:p14="http://schemas.microsoft.com/office/powerpoint/2010/main" val="225492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F7D6F-9B51-42E2-9327-3FA8552EEB1B}" type="slidenum">
              <a:rPr lang="en-US" smtClean="0"/>
              <a:pPr/>
              <a:t>11</a:t>
            </a:fld>
            <a:endParaRPr lang="en-US"/>
          </a:p>
        </p:txBody>
      </p:sp>
    </p:spTree>
    <p:extLst>
      <p:ext uri="{BB962C8B-B14F-4D97-AF65-F5344CB8AC3E}">
        <p14:creationId xmlns:p14="http://schemas.microsoft.com/office/powerpoint/2010/main" val="225492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F7D6F-9B51-42E2-9327-3FA8552EEB1B}" type="slidenum">
              <a:rPr lang="en-US" smtClean="0"/>
              <a:pPr/>
              <a:t>12</a:t>
            </a:fld>
            <a:endParaRPr lang="en-US"/>
          </a:p>
        </p:txBody>
      </p:sp>
    </p:spTree>
    <p:extLst>
      <p:ext uri="{BB962C8B-B14F-4D97-AF65-F5344CB8AC3E}">
        <p14:creationId xmlns:p14="http://schemas.microsoft.com/office/powerpoint/2010/main" val="225492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13</a:t>
            </a:fld>
            <a:endParaRPr lang="en-US" dirty="0"/>
          </a:p>
        </p:txBody>
      </p:sp>
    </p:spTree>
    <p:extLst>
      <p:ext uri="{BB962C8B-B14F-4D97-AF65-F5344CB8AC3E}">
        <p14:creationId xmlns:p14="http://schemas.microsoft.com/office/powerpoint/2010/main" val="131147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14</a:t>
            </a:fld>
            <a:endParaRPr lang="en-US" dirty="0"/>
          </a:p>
        </p:txBody>
      </p:sp>
    </p:spTree>
    <p:extLst>
      <p:ext uri="{BB962C8B-B14F-4D97-AF65-F5344CB8AC3E}">
        <p14:creationId xmlns:p14="http://schemas.microsoft.com/office/powerpoint/2010/main" val="302149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15</a:t>
            </a:fld>
            <a:endParaRPr lang="en-US" dirty="0"/>
          </a:p>
        </p:txBody>
      </p:sp>
    </p:spTree>
    <p:extLst>
      <p:ext uri="{BB962C8B-B14F-4D97-AF65-F5344CB8AC3E}">
        <p14:creationId xmlns:p14="http://schemas.microsoft.com/office/powerpoint/2010/main" val="200060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16</a:t>
            </a:fld>
            <a:endParaRPr lang="en-US" dirty="0"/>
          </a:p>
        </p:txBody>
      </p:sp>
    </p:spTree>
    <p:extLst>
      <p:ext uri="{BB962C8B-B14F-4D97-AF65-F5344CB8AC3E}">
        <p14:creationId xmlns:p14="http://schemas.microsoft.com/office/powerpoint/2010/main" val="4217619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17</a:t>
            </a:fld>
            <a:endParaRPr lang="en-US" dirty="0"/>
          </a:p>
        </p:txBody>
      </p:sp>
    </p:spTree>
    <p:extLst>
      <p:ext uri="{BB962C8B-B14F-4D97-AF65-F5344CB8AC3E}">
        <p14:creationId xmlns:p14="http://schemas.microsoft.com/office/powerpoint/2010/main" val="2830488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18</a:t>
            </a:fld>
            <a:endParaRPr lang="en-US" dirty="0"/>
          </a:p>
        </p:txBody>
      </p:sp>
    </p:spTree>
    <p:extLst>
      <p:ext uri="{BB962C8B-B14F-4D97-AF65-F5344CB8AC3E}">
        <p14:creationId xmlns:p14="http://schemas.microsoft.com/office/powerpoint/2010/main" val="231735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F7D6F-9B51-42E2-9327-3FA8552EEB1B}" type="slidenum">
              <a:rPr lang="en-US" smtClean="0"/>
              <a:pPr/>
              <a:t>19</a:t>
            </a:fld>
            <a:endParaRPr lang="en-US"/>
          </a:p>
        </p:txBody>
      </p:sp>
    </p:spTree>
    <p:extLst>
      <p:ext uri="{BB962C8B-B14F-4D97-AF65-F5344CB8AC3E}">
        <p14:creationId xmlns:p14="http://schemas.microsoft.com/office/powerpoint/2010/main" val="423181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2</a:t>
            </a:fld>
            <a:endParaRPr lang="en-US" dirty="0"/>
          </a:p>
        </p:txBody>
      </p:sp>
    </p:spTree>
    <p:extLst>
      <p:ext uri="{BB962C8B-B14F-4D97-AF65-F5344CB8AC3E}">
        <p14:creationId xmlns:p14="http://schemas.microsoft.com/office/powerpoint/2010/main" val="707341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F7D6F-9B51-42E2-9327-3FA8552EEB1B}" type="slidenum">
              <a:rPr lang="en-US" smtClean="0"/>
              <a:pPr/>
              <a:t>20</a:t>
            </a:fld>
            <a:endParaRPr lang="en-US"/>
          </a:p>
        </p:txBody>
      </p:sp>
    </p:spTree>
    <p:extLst>
      <p:ext uri="{BB962C8B-B14F-4D97-AF65-F5344CB8AC3E}">
        <p14:creationId xmlns:p14="http://schemas.microsoft.com/office/powerpoint/2010/main" val="62543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21</a:t>
            </a:fld>
            <a:endParaRPr lang="en-US" dirty="0"/>
          </a:p>
        </p:txBody>
      </p:sp>
    </p:spTree>
    <p:extLst>
      <p:ext uri="{BB962C8B-B14F-4D97-AF65-F5344CB8AC3E}">
        <p14:creationId xmlns:p14="http://schemas.microsoft.com/office/powerpoint/2010/main" val="278249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22</a:t>
            </a:fld>
            <a:endParaRPr lang="en-US" dirty="0"/>
          </a:p>
        </p:txBody>
      </p:sp>
    </p:spTree>
    <p:extLst>
      <p:ext uri="{BB962C8B-B14F-4D97-AF65-F5344CB8AC3E}">
        <p14:creationId xmlns:p14="http://schemas.microsoft.com/office/powerpoint/2010/main" val="256956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1" dirty="0"/>
              <a:t>Manage stress.</a:t>
            </a:r>
            <a:r>
              <a:rPr lang="en-US" sz="1100" dirty="0"/>
              <a:t/>
            </a:r>
            <a:br>
              <a:rPr lang="en-US" sz="1100" dirty="0"/>
            </a:br>
            <a:r>
              <a:rPr lang="en-US" sz="1100" dirty="0"/>
              <a:t>Identify your sources of stress and how they affect you. Once you understand how your behavior changes in response to stress (e.g., your health suffers, you isolate yourself from others), you can modify unhealthy or unproductive reactions and develop coping strategies for your vulnerable areas.</a:t>
            </a:r>
          </a:p>
          <a:p>
            <a:r>
              <a:rPr lang="en-US" sz="1100" dirty="0"/>
              <a:t>  </a:t>
            </a:r>
            <a:r>
              <a:rPr lang="en-US" sz="1100" b="1" i="1" dirty="0"/>
              <a:t>Examine your thoughts.</a:t>
            </a:r>
            <a:r>
              <a:rPr lang="en-US" sz="1100" dirty="0"/>
              <a:t/>
            </a:r>
            <a:br>
              <a:rPr lang="en-US" sz="1100" dirty="0"/>
            </a:br>
            <a:r>
              <a:rPr lang="en-US" sz="1100" dirty="0"/>
              <a:t>Negative or inaccurate thoughts about ourselves, others, or the future can produce unhelpful emotions and behaviors. Increase your awareness of how you interpret events so you can challenge and alter counterproductive thoughts and develop a more adaptive thinking style.</a:t>
            </a:r>
          </a:p>
          <a:p>
            <a:r>
              <a:rPr lang="en-US" sz="1100" dirty="0"/>
              <a:t>  </a:t>
            </a:r>
            <a:r>
              <a:rPr lang="en-US" sz="1100" b="1" i="1" dirty="0"/>
              <a:t>Build a support network.</a:t>
            </a:r>
            <a:r>
              <a:rPr lang="en-US" sz="1100" dirty="0"/>
              <a:t/>
            </a:r>
            <a:br>
              <a:rPr lang="en-US" sz="1100" dirty="0"/>
            </a:br>
            <a:r>
              <a:rPr lang="en-US" sz="1100" dirty="0"/>
              <a:t>Positive social connections provide assistance, guidance, and comfort during difficult times. Strengthen your relationships with family, friends, and trusted others to form a support network. The quality of these relationships is more important than the quantity.</a:t>
            </a:r>
          </a:p>
          <a:p>
            <a:r>
              <a:rPr lang="en-US" sz="1100" dirty="0"/>
              <a:t>  </a:t>
            </a:r>
            <a:r>
              <a:rPr lang="en-US" sz="1100" b="1" i="1" dirty="0"/>
              <a:t>Take care of yourself.</a:t>
            </a:r>
            <a:r>
              <a:rPr lang="en-US" sz="1100" dirty="0"/>
              <a:t/>
            </a:r>
            <a:br>
              <a:rPr lang="en-US" sz="1100" dirty="0"/>
            </a:br>
            <a:r>
              <a:rPr lang="en-US" sz="1100" dirty="0"/>
              <a:t>Pay attention to how you take care of your physical, mental, and emotional health, including your attitude toward yourself. Whether it's avoiding health hazards, managing your time better, or simply being kind to yourself, find ways to enhance your self-care in each area of health. No one area is more important than another; strive for balance.</a:t>
            </a:r>
          </a:p>
          <a:p>
            <a:r>
              <a:rPr lang="en-US" sz="1100" dirty="0"/>
              <a:t>  </a:t>
            </a:r>
            <a:r>
              <a:rPr lang="en-US" sz="1100" b="1" i="1" dirty="0"/>
              <a:t>Pursue your goals.</a:t>
            </a:r>
            <a:r>
              <a:rPr lang="en-US" sz="1100" dirty="0"/>
              <a:t/>
            </a:r>
            <a:br>
              <a:rPr lang="en-US" sz="1100" dirty="0"/>
            </a:br>
            <a:r>
              <a:rPr lang="en-US" sz="1100" dirty="0"/>
              <a:t>Setting goals provides us with purpose and direction. Pursue goals that are meaningful to you. When your goals, and therefore your behaviors, align with your strengths and values, you're more likely to succeed.</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23</a:t>
            </a:fld>
            <a:endParaRPr lang="en-US" dirty="0"/>
          </a:p>
        </p:txBody>
      </p:sp>
    </p:spTree>
    <p:extLst>
      <p:ext uri="{BB962C8B-B14F-4D97-AF65-F5344CB8AC3E}">
        <p14:creationId xmlns:p14="http://schemas.microsoft.com/office/powerpoint/2010/main" val="253200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24</a:t>
            </a:fld>
            <a:endParaRPr lang="en-US" dirty="0"/>
          </a:p>
        </p:txBody>
      </p:sp>
    </p:spTree>
    <p:extLst>
      <p:ext uri="{BB962C8B-B14F-4D97-AF65-F5344CB8AC3E}">
        <p14:creationId xmlns:p14="http://schemas.microsoft.com/office/powerpoint/2010/main" val="69694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6720">
              <a:defRPr/>
            </a:pPr>
            <a:r>
              <a:rPr lang="en-US" dirty="0"/>
              <a:t>Faculty and staff of postsecondary programs expect that your teen will be his/her own advocate for academic and social needs. Parent involvement is quite limited at the PSE level, and this can be a big surprise and change to both parents and teens, as parents are often the primary advocate for educational needs through high school. Self-advocacy includes teens speaking up for themselves, recognizing when they need help, understanding their rights, and understanding their abilities and disability.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25</a:t>
            </a:fld>
            <a:endParaRPr lang="en-US" dirty="0"/>
          </a:p>
        </p:txBody>
      </p:sp>
    </p:spTree>
    <p:extLst>
      <p:ext uri="{BB962C8B-B14F-4D97-AF65-F5344CB8AC3E}">
        <p14:creationId xmlns:p14="http://schemas.microsoft.com/office/powerpoint/2010/main" val="323908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6720">
              <a:defRPr/>
            </a:pPr>
            <a:r>
              <a:rPr lang="en-US" dirty="0"/>
              <a:t>Faculty and staff of postsecondary programs expect that your teen will be his/her own advocate for academic and social needs. Parent involvement is quite limited at the PSE level, and this can be a big surprise and change to both parents and teens, as parents are often the primary advocate for educational needs through high school. Self-advocacy includes teens speaking up for themselves, recognizing when they need help, understanding their rights, and understanding their abilities and disability.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26</a:t>
            </a:fld>
            <a:endParaRPr lang="en-US" dirty="0"/>
          </a:p>
        </p:txBody>
      </p:sp>
    </p:spTree>
    <p:extLst>
      <p:ext uri="{BB962C8B-B14F-4D97-AF65-F5344CB8AC3E}">
        <p14:creationId xmlns:p14="http://schemas.microsoft.com/office/powerpoint/2010/main" val="323908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6720">
              <a:defRPr/>
            </a:pPr>
            <a:r>
              <a:rPr lang="en-US" dirty="0"/>
              <a:t>Faculty and staff of postsecondary programs expect that your teen will be his/her own advocate for academic and social needs. Parent involvement is quite limited at the PSE level, and this can be a big surprise and change to both parents and teens, as parents are often the primary advocate for educational needs through high school. Self-advocacy includes teens speaking up for themselves, recognizing when they need help, understanding their rights, and understanding their abilities and disability.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27</a:t>
            </a:fld>
            <a:endParaRPr lang="en-US" dirty="0"/>
          </a:p>
        </p:txBody>
      </p:sp>
    </p:spTree>
    <p:extLst>
      <p:ext uri="{BB962C8B-B14F-4D97-AF65-F5344CB8AC3E}">
        <p14:creationId xmlns:p14="http://schemas.microsoft.com/office/powerpoint/2010/main" val="3239083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Certificate programs or technical schools, two-year or community colleges, and four-year colleges or universities…with so many PSE options, students are often overwhelmed by or under- or misinformed about the options available to them. This can lead to inaction or indecisiveness at a critical time. </a:t>
            </a:r>
          </a:p>
          <a:p>
            <a:r>
              <a:rPr lang="en-US" dirty="0"/>
              <a:t>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28</a:t>
            </a:fld>
            <a:endParaRPr lang="en-US" dirty="0"/>
          </a:p>
        </p:txBody>
      </p:sp>
    </p:spTree>
    <p:extLst>
      <p:ext uri="{BB962C8B-B14F-4D97-AF65-F5344CB8AC3E}">
        <p14:creationId xmlns:p14="http://schemas.microsoft.com/office/powerpoint/2010/main" val="3802342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in high school, technical schools and colleges are not required to seek out students who need extra help, even if they have a disability. To receive accommodations, your teen will need to disclose his/her disability to the disability services office and work with them to determine which services they may qualify for.  </a:t>
            </a:r>
          </a:p>
          <a:p>
            <a:r>
              <a:rPr lang="en-US" dirty="0"/>
              <a:t>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29</a:t>
            </a:fld>
            <a:endParaRPr lang="en-US" dirty="0"/>
          </a:p>
        </p:txBody>
      </p:sp>
    </p:spTree>
    <p:extLst>
      <p:ext uri="{BB962C8B-B14F-4D97-AF65-F5344CB8AC3E}">
        <p14:creationId xmlns:p14="http://schemas.microsoft.com/office/powerpoint/2010/main" val="90589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3</a:t>
            </a:fld>
            <a:endParaRPr lang="en-US" dirty="0"/>
          </a:p>
        </p:txBody>
      </p:sp>
    </p:spTree>
    <p:extLst>
      <p:ext uri="{BB962C8B-B14F-4D97-AF65-F5344CB8AC3E}">
        <p14:creationId xmlns:p14="http://schemas.microsoft.com/office/powerpoint/2010/main" val="4155375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in high school, technical schools and colleges are not required to seek out students who need extra help, even if they have a disability. To receive accommodations, your teen will need to disclose his/her disability to the disability services office and work with them to determine which services they may qualify for.  </a:t>
            </a:r>
          </a:p>
          <a:p>
            <a:r>
              <a:rPr lang="en-US" dirty="0"/>
              <a:t>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30</a:t>
            </a:fld>
            <a:endParaRPr lang="en-US" dirty="0"/>
          </a:p>
        </p:txBody>
      </p:sp>
    </p:spTree>
    <p:extLst>
      <p:ext uri="{BB962C8B-B14F-4D97-AF65-F5344CB8AC3E}">
        <p14:creationId xmlns:p14="http://schemas.microsoft.com/office/powerpoint/2010/main" val="905895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6720">
              <a:defRPr/>
            </a:pPr>
            <a:r>
              <a:rPr lang="en-US" dirty="0"/>
              <a:t>Supportive relationships are integral to resilience. During major life transitions, like going to college, people often have to work hard to meet new people and build their social connections. It is not surprising that in our conversations with students with ASD, making friends and a fear of loneliness is the number one college transition concern. But here’s the good news: everyone who is making the transition to college is in the same situation, trying to establish connections and find a place to fit in, so opportunities for new friendships are plentiful.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31</a:t>
            </a:fld>
            <a:endParaRPr lang="en-US" dirty="0"/>
          </a:p>
        </p:txBody>
      </p:sp>
    </p:spTree>
    <p:extLst>
      <p:ext uri="{BB962C8B-B14F-4D97-AF65-F5344CB8AC3E}">
        <p14:creationId xmlns:p14="http://schemas.microsoft.com/office/powerpoint/2010/main" val="279548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6720">
              <a:defRPr/>
            </a:pPr>
            <a:r>
              <a:rPr lang="en-US" dirty="0"/>
              <a:t>Supportive relationships are integral to resilience. During major life transitions, like going to college, people often have to work hard to meet new people and build their social connections. It is not surprising that in our conversations with students with ASD, making friends and a fear of loneliness is the number one college transition concern. But here’s the good news: everyone who is making the transition to college is in the same situation, trying to establish connections and find a place to fit in, so opportunities for new friendships are plentiful.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32</a:t>
            </a:fld>
            <a:endParaRPr lang="en-US" dirty="0"/>
          </a:p>
        </p:txBody>
      </p:sp>
    </p:spTree>
    <p:extLst>
      <p:ext uri="{BB962C8B-B14F-4D97-AF65-F5344CB8AC3E}">
        <p14:creationId xmlns:p14="http://schemas.microsoft.com/office/powerpoint/2010/main" val="279548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33</a:t>
            </a:fld>
            <a:endParaRPr lang="en-US" dirty="0"/>
          </a:p>
        </p:txBody>
      </p:sp>
    </p:spTree>
    <p:extLst>
      <p:ext uri="{BB962C8B-B14F-4D97-AF65-F5344CB8AC3E}">
        <p14:creationId xmlns:p14="http://schemas.microsoft.com/office/powerpoint/2010/main" val="4140857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Motivating</a:t>
            </a:r>
            <a:r>
              <a:rPr lang="en-US" baseline="0" dirty="0" smtClean="0"/>
              <a:t> employees can be a tough balance between both intrinsic and extrinsic factors.  Sometimes we becomes so focused on using things such as money and other rewards that the they can become a much bigger focus than the work itself.  That is an outcome you wish to avoid.  They key components of motivating your team are the listed bullet points.</a:t>
            </a:r>
          </a:p>
          <a:p>
            <a:endParaRPr lang="en-US" baseline="0" dirty="0" smtClean="0"/>
          </a:p>
          <a:p>
            <a:r>
              <a:rPr lang="en-US" baseline="0" dirty="0" smtClean="0"/>
              <a:t>We will talk about each process but first are there other points you can think of to motivate your team?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7DF7D6F-9B51-42E2-9327-3FA8552EEB1B}" type="slidenum">
              <a:rPr lang="en-US" smtClean="0"/>
              <a:pPr/>
              <a:t>34</a:t>
            </a:fld>
            <a:endParaRPr lang="en-US"/>
          </a:p>
        </p:txBody>
      </p:sp>
    </p:spTree>
    <p:extLst>
      <p:ext uri="{BB962C8B-B14F-4D97-AF65-F5344CB8AC3E}">
        <p14:creationId xmlns:p14="http://schemas.microsoft.com/office/powerpoint/2010/main" val="3913664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35</a:t>
            </a:fld>
            <a:endParaRPr lang="en-US" dirty="0"/>
          </a:p>
        </p:txBody>
      </p:sp>
    </p:spTree>
    <p:extLst>
      <p:ext uri="{BB962C8B-B14F-4D97-AF65-F5344CB8AC3E}">
        <p14:creationId xmlns:p14="http://schemas.microsoft.com/office/powerpoint/2010/main" val="225377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36</a:t>
            </a:fld>
            <a:endParaRPr lang="en-US" dirty="0"/>
          </a:p>
        </p:txBody>
      </p:sp>
    </p:spTree>
    <p:extLst>
      <p:ext uri="{BB962C8B-B14F-4D97-AF65-F5344CB8AC3E}">
        <p14:creationId xmlns:p14="http://schemas.microsoft.com/office/powerpoint/2010/main" val="18726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4</a:t>
            </a:fld>
            <a:endParaRPr lang="en-US" dirty="0"/>
          </a:p>
        </p:txBody>
      </p:sp>
    </p:spTree>
    <p:extLst>
      <p:ext uri="{BB962C8B-B14F-4D97-AF65-F5344CB8AC3E}">
        <p14:creationId xmlns:p14="http://schemas.microsoft.com/office/powerpoint/2010/main" val="280607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5</a:t>
            </a:fld>
            <a:endParaRPr lang="en-US" dirty="0"/>
          </a:p>
        </p:txBody>
      </p:sp>
    </p:spTree>
    <p:extLst>
      <p:ext uri="{BB962C8B-B14F-4D97-AF65-F5344CB8AC3E}">
        <p14:creationId xmlns:p14="http://schemas.microsoft.com/office/powerpoint/2010/main" val="211312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6</a:t>
            </a:fld>
            <a:endParaRPr lang="en-US" dirty="0"/>
          </a:p>
        </p:txBody>
      </p:sp>
    </p:spTree>
    <p:extLst>
      <p:ext uri="{BB962C8B-B14F-4D97-AF65-F5344CB8AC3E}">
        <p14:creationId xmlns:p14="http://schemas.microsoft.com/office/powerpoint/2010/main" val="382694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these match your concerns?</a:t>
            </a:r>
          </a:p>
          <a:p>
            <a:endParaRPr lang="en-US" dirty="0"/>
          </a:p>
          <a:p>
            <a:r>
              <a:rPr lang="en-US" dirty="0" smtClean="0"/>
              <a:t>What are your </a:t>
            </a:r>
            <a:r>
              <a:rPr lang="en-US" dirty="0" err="1" smtClean="0"/>
              <a:t>concerbs</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7</a:t>
            </a:fld>
            <a:endParaRPr lang="en-US" dirty="0"/>
          </a:p>
        </p:txBody>
      </p:sp>
    </p:spTree>
    <p:extLst>
      <p:ext uri="{BB962C8B-B14F-4D97-AF65-F5344CB8AC3E}">
        <p14:creationId xmlns:p14="http://schemas.microsoft.com/office/powerpoint/2010/main" val="139020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8</a:t>
            </a:fld>
            <a:endParaRPr lang="en-US" dirty="0"/>
          </a:p>
        </p:txBody>
      </p:sp>
    </p:spTree>
    <p:extLst>
      <p:ext uri="{BB962C8B-B14F-4D97-AF65-F5344CB8AC3E}">
        <p14:creationId xmlns:p14="http://schemas.microsoft.com/office/powerpoint/2010/main" val="234593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F7D6F-9B51-42E2-9327-3FA8552EEB1B}" type="slidenum">
              <a:rPr lang="en-US" smtClean="0"/>
              <a:pPr/>
              <a:t>9</a:t>
            </a:fld>
            <a:endParaRPr lang="en-US"/>
          </a:p>
        </p:txBody>
      </p:sp>
    </p:spTree>
    <p:extLst>
      <p:ext uri="{BB962C8B-B14F-4D97-AF65-F5344CB8AC3E}">
        <p14:creationId xmlns:p14="http://schemas.microsoft.com/office/powerpoint/2010/main" val="2254926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Title Page">
    <p:spTree>
      <p:nvGrpSpPr>
        <p:cNvPr id="1" name=""/>
        <p:cNvGrpSpPr/>
        <p:nvPr/>
      </p:nvGrpSpPr>
      <p:grpSpPr>
        <a:xfrm>
          <a:off x="0" y="0"/>
          <a:ext cx="0" cy="0"/>
          <a:chOff x="0" y="0"/>
          <a:chExt cx="0" cy="0"/>
        </a:xfrm>
      </p:grpSpPr>
      <p:pic>
        <p:nvPicPr>
          <p:cNvPr id="3" name="Picture 2" descr="3C Institute PPT 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3CI_horiz_1c_Neg_Ta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93168" y="448680"/>
            <a:ext cx="2244520" cy="484613"/>
          </a:xfrm>
          <a:prstGeom prst="rect">
            <a:avLst/>
          </a:prstGeom>
          <a:effectLst>
            <a:outerShdw blurRad="38100" dist="25400" dir="2700000" algn="tl" rotWithShape="0">
              <a:srgbClr val="000000">
                <a:alpha val="30000"/>
              </a:srgbClr>
            </a:outerShdw>
          </a:effectLst>
        </p:spPr>
      </p:pic>
      <p:sp>
        <p:nvSpPr>
          <p:cNvPr id="8" name="Title 1"/>
          <p:cNvSpPr>
            <a:spLocks noGrp="1"/>
          </p:cNvSpPr>
          <p:nvPr>
            <p:ph type="title" hasCustomPrompt="1"/>
          </p:nvPr>
        </p:nvSpPr>
        <p:spPr>
          <a:xfrm>
            <a:off x="339729" y="1938008"/>
            <a:ext cx="7116763" cy="707886"/>
          </a:xfrm>
        </p:spPr>
        <p:txBody>
          <a:bodyPr anchor="t" anchorCtr="0">
            <a:normAutofit/>
          </a:bodyPr>
          <a:lstStyle>
            <a:lvl1pPr algn="r">
              <a:defRPr sz="4000" cap="none" baseline="0">
                <a:solidFill>
                  <a:schemeClr val="bg1"/>
                </a:solidFill>
              </a:defRPr>
            </a:lvl1pPr>
          </a:lstStyle>
          <a:p>
            <a:r>
              <a:rPr lang="en-US" dirty="0" smtClean="0"/>
              <a:t>Click to edit title</a:t>
            </a:r>
            <a:endParaRPr lang="en-US" dirty="0"/>
          </a:p>
        </p:txBody>
      </p:sp>
      <p:sp>
        <p:nvSpPr>
          <p:cNvPr id="9" name="Subtitle 2"/>
          <p:cNvSpPr>
            <a:spLocks noGrp="1"/>
          </p:cNvSpPr>
          <p:nvPr>
            <p:ph type="body" sz="quarter" idx="13" hasCustomPrompt="1"/>
          </p:nvPr>
        </p:nvSpPr>
        <p:spPr>
          <a:xfrm>
            <a:off x="339729" y="3191495"/>
            <a:ext cx="7116763" cy="461665"/>
          </a:xfrm>
        </p:spPr>
        <p:txBody>
          <a:bodyPr wrap="square" anchor="t">
            <a:spAutoFit/>
          </a:bodyPr>
          <a:lstStyle>
            <a:lvl1pPr marL="0" indent="0" algn="r">
              <a:lnSpc>
                <a:spcPct val="100000"/>
              </a:lnSpc>
              <a:buFont typeface="Arial" pitchFamily="34" charset="0"/>
              <a:buNone/>
              <a:defRPr sz="2400" b="1" cap="none" baseline="0">
                <a:solidFill>
                  <a:schemeClr val="bg1"/>
                </a:solidFill>
              </a:defRPr>
            </a:lvl1pPr>
          </a:lstStyle>
          <a:p>
            <a:pPr lvl="0"/>
            <a:r>
              <a:rPr lang="en-US" dirty="0" smtClean="0"/>
              <a:t>Click to edit subtitle</a:t>
            </a:r>
            <a:endParaRPr lang="en-US" dirty="0"/>
          </a:p>
        </p:txBody>
      </p:sp>
      <p:sp>
        <p:nvSpPr>
          <p:cNvPr id="14" name="TextBox 3"/>
          <p:cNvSpPr txBox="1"/>
          <p:nvPr userDrawn="1"/>
        </p:nvSpPr>
        <p:spPr>
          <a:xfrm>
            <a:off x="2915701" y="4958834"/>
            <a:ext cx="3048000"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dirty="0" smtClean="0">
                <a:ln>
                  <a:noFill/>
                </a:ln>
                <a:solidFill>
                  <a:srgbClr val="FFFFFF">
                    <a:alpha val="40000"/>
                  </a:srgbClr>
                </a:solidFill>
                <a:effectLst/>
                <a:uLnTx/>
                <a:uFillTx/>
                <a:latin typeface="+mn-lt"/>
                <a:ea typeface="ＭＳ Ｐゴシック" pitchFamily="34" charset="-128"/>
                <a:cs typeface="Arial"/>
              </a:rPr>
              <a:t>Copyright © 2014, 3C Institute. All rights reserved.</a:t>
            </a:r>
            <a:endParaRPr kumimoji="0" lang="en-US" sz="600" b="0" i="0" u="none" strike="noStrike" kern="0" cap="none" spc="0" normalizeH="0" baseline="0" dirty="0">
              <a:ln>
                <a:noFill/>
              </a:ln>
              <a:solidFill>
                <a:srgbClr val="FFFFFF">
                  <a:alpha val="40000"/>
                </a:srgbClr>
              </a:solidFill>
              <a:effectLst/>
              <a:uLnTx/>
              <a:uFillTx/>
              <a:latin typeface="+mn-lt"/>
              <a:ea typeface="ＭＳ Ｐゴシック" pitchFamily="34" charset="-128"/>
              <a:cs typeface="Arial"/>
            </a:endParaRPr>
          </a:p>
        </p:txBody>
      </p:sp>
    </p:spTree>
    <p:extLst>
      <p:ext uri="{BB962C8B-B14F-4D97-AF65-F5344CB8AC3E}">
        <p14:creationId xmlns:p14="http://schemas.microsoft.com/office/powerpoint/2010/main" val="144738214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Background">
    <p:spTree>
      <p:nvGrpSpPr>
        <p:cNvPr id="1" name=""/>
        <p:cNvGrpSpPr/>
        <p:nvPr/>
      </p:nvGrpSpPr>
      <p:grpSpPr>
        <a:xfrm>
          <a:off x="0" y="0"/>
          <a:ext cx="0" cy="0"/>
          <a:chOff x="0" y="0"/>
          <a:chExt cx="0" cy="0"/>
        </a:xfrm>
      </p:grpSpPr>
      <p:sp>
        <p:nvSpPr>
          <p:cNvPr id="6" name="TextBox 2"/>
          <p:cNvSpPr txBox="1"/>
          <p:nvPr/>
        </p:nvSpPr>
        <p:spPr>
          <a:xfrm>
            <a:off x="3235842" y="4884316"/>
            <a:ext cx="2672316"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300" cap="none" spc="50" normalizeH="0" baseline="0" noProof="0" dirty="0" smtClean="0">
                <a:ln>
                  <a:noFill/>
                </a:ln>
                <a:solidFill>
                  <a:srgbClr val="B0B7BB">
                    <a:lumMod val="75000"/>
                  </a:srgbClr>
                </a:solidFill>
                <a:effectLst/>
                <a:uLnTx/>
                <a:uFillTx/>
                <a:latin typeface="+mn-lt"/>
                <a:ea typeface="ＭＳ Ｐゴシック" pitchFamily="34" charset="-128"/>
                <a:cs typeface="Arial"/>
              </a:rPr>
              <a:t>Copyright © 2014, 3C Institute. All rights reserved.</a:t>
            </a:r>
          </a:p>
        </p:txBody>
      </p:sp>
      <p:pic>
        <p:nvPicPr>
          <p:cNvPr id="5" name="Picture 4" descr="3Ci_horiz_3c_Tag.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3933" y="4775833"/>
            <a:ext cx="1255718" cy="271205"/>
          </a:xfrm>
          <a:prstGeom prst="rect">
            <a:avLst/>
          </a:prstGeom>
        </p:spPr>
      </p:pic>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3" name="Picture 2" descr="3C Institute PPT 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3CI_horiz_1c_Neg_Ta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93168" y="448680"/>
            <a:ext cx="2244520" cy="484613"/>
          </a:xfrm>
          <a:prstGeom prst="rect">
            <a:avLst/>
          </a:prstGeom>
          <a:effectLst>
            <a:outerShdw blurRad="38100" dist="25400" dir="2700000" algn="tl" rotWithShape="0">
              <a:srgbClr val="000000">
                <a:alpha val="30000"/>
              </a:srgbClr>
            </a:outerShdw>
          </a:effectLst>
        </p:spPr>
      </p:pic>
      <p:sp>
        <p:nvSpPr>
          <p:cNvPr id="14" name="TextBox 3"/>
          <p:cNvSpPr txBox="1"/>
          <p:nvPr userDrawn="1"/>
        </p:nvSpPr>
        <p:spPr>
          <a:xfrm>
            <a:off x="2915701" y="4958834"/>
            <a:ext cx="3048000"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dirty="0" smtClean="0">
                <a:ln>
                  <a:noFill/>
                </a:ln>
                <a:solidFill>
                  <a:srgbClr val="FFFFFF">
                    <a:alpha val="40000"/>
                  </a:srgbClr>
                </a:solidFill>
                <a:effectLst/>
                <a:uLnTx/>
                <a:uFillTx/>
                <a:latin typeface="+mn-lt"/>
                <a:ea typeface="ＭＳ Ｐゴシック" pitchFamily="34" charset="-128"/>
                <a:cs typeface="Arial"/>
              </a:rPr>
              <a:t>Copyright © 2014, 3C Institute. All rights reserved.</a:t>
            </a:r>
            <a:endParaRPr kumimoji="0" lang="en-US" sz="600" b="0" i="0" u="none" strike="noStrike" kern="0" cap="none" spc="0" normalizeH="0" baseline="0" dirty="0">
              <a:ln>
                <a:noFill/>
              </a:ln>
              <a:solidFill>
                <a:srgbClr val="FFFFFF">
                  <a:alpha val="40000"/>
                </a:srgbClr>
              </a:solidFill>
              <a:effectLst/>
              <a:uLnTx/>
              <a:uFillTx/>
              <a:latin typeface="+mn-lt"/>
              <a:ea typeface="ＭＳ Ｐゴシック" pitchFamily="34" charset="-128"/>
              <a:cs typeface="Arial"/>
            </a:endParaRPr>
          </a:p>
        </p:txBody>
      </p:sp>
      <p:sp>
        <p:nvSpPr>
          <p:cNvPr id="10" name="Title 1"/>
          <p:cNvSpPr>
            <a:spLocks noGrp="1"/>
          </p:cNvSpPr>
          <p:nvPr>
            <p:ph type="title" hasCustomPrompt="1"/>
          </p:nvPr>
        </p:nvSpPr>
        <p:spPr>
          <a:xfrm>
            <a:off x="1878698" y="2392950"/>
            <a:ext cx="5608921" cy="461665"/>
          </a:xfrm>
        </p:spPr>
        <p:txBody>
          <a:bodyPr>
            <a:normAutofit/>
          </a:bodyPr>
          <a:lstStyle>
            <a:lvl1pPr algn="r">
              <a:defRPr sz="2400" baseline="0">
                <a:solidFill>
                  <a:schemeClr val="bg1"/>
                </a:solidFill>
                <a:latin typeface="+mj-lt"/>
              </a:defRPr>
            </a:lvl1pPr>
          </a:lstStyle>
          <a:p>
            <a:r>
              <a:rPr lang="en-US" dirty="0" smtClean="0"/>
              <a:t>Click to edit closing comments</a:t>
            </a:r>
            <a:endParaRPr lang="en-US" dirty="0"/>
          </a:p>
        </p:txBody>
      </p:sp>
    </p:spTree>
    <p:extLst>
      <p:ext uri="{BB962C8B-B14F-4D97-AF65-F5344CB8AC3E}">
        <p14:creationId xmlns:p14="http://schemas.microsoft.com/office/powerpoint/2010/main" val="154437767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1945650"/>
            <a:ext cx="3310822" cy="369332"/>
          </a:xfrm>
          <a:prstGeom prst="rect">
            <a:avLst/>
          </a:prstGeom>
          <a:noFill/>
        </p:spPr>
        <p:txBody>
          <a:bodyPr wrap="none" rtlCol="0" anchor="ctr">
            <a:spAutoFit/>
          </a:bodyPr>
          <a:lstStyle/>
          <a:p>
            <a:r>
              <a:rPr lang="en-US" baseline="0" dirty="0" smtClean="0">
                <a:solidFill>
                  <a:schemeClr val="tx2"/>
                </a:solidFill>
              </a:rPr>
              <a:t>This slide is for video use only.</a:t>
            </a:r>
            <a:endParaRPr lang="en-US" baseline="0" dirty="0">
              <a:solidFill>
                <a:schemeClr val="tx2"/>
              </a:solidFill>
            </a:endParaRP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smtClean="0"/>
              <a:t>Click icon to add media</a:t>
            </a:r>
            <a:endParaRPr lang="en-US" dirty="0"/>
          </a:p>
        </p:txBody>
      </p:sp>
      <p:sp>
        <p:nvSpPr>
          <p:cNvPr id="3" name="TextBox 3"/>
          <p:cNvSpPr txBox="1"/>
          <p:nvPr/>
        </p:nvSpPr>
        <p:spPr>
          <a:xfrm>
            <a:off x="3292549" y="4887292"/>
            <a:ext cx="2558902"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dirty="0" smtClean="0">
                <a:ln>
                  <a:noFill/>
                </a:ln>
                <a:solidFill>
                  <a:srgbClr val="FFFFFF">
                    <a:alpha val="40000"/>
                  </a:srgbClr>
                </a:solidFill>
                <a:effectLst/>
                <a:uLnTx/>
                <a:uFillTx/>
                <a:latin typeface="+mn-lt"/>
                <a:ea typeface="ＭＳ Ｐゴシック" pitchFamily="34" charset="-128"/>
                <a:cs typeface="Arial"/>
              </a:rPr>
              <a:t>Copyright © 2014, 3C Institute. All rights reserved.</a:t>
            </a:r>
            <a:endParaRPr kumimoji="0" lang="en-US" sz="600" b="0" i="0" u="none" strike="noStrike" kern="0" cap="none" spc="0" normalizeH="0" baseline="0" dirty="0">
              <a:ln>
                <a:noFill/>
              </a:ln>
              <a:solidFill>
                <a:srgbClr val="FFFFFF">
                  <a:alpha val="40000"/>
                </a:srgbClr>
              </a:solidFill>
              <a:effectLst/>
              <a:uLnTx/>
              <a:uFillTx/>
              <a:latin typeface="+mn-lt"/>
              <a:ea typeface="ＭＳ Ｐゴシック" pitchFamily="34" charset="-128"/>
              <a:cs typeface="Arial"/>
            </a:endParaRPr>
          </a:p>
        </p:txBody>
      </p:sp>
      <p:pic>
        <p:nvPicPr>
          <p:cNvPr id="2" name="Picture 1" descr="3Ci_horiz_1c_Neg_Tag.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4" y="4761553"/>
            <a:ext cx="1111561" cy="239996"/>
          </a:xfrm>
          <a:prstGeom prst="rect">
            <a:avLst/>
          </a:prstGeom>
        </p:spPr>
      </p:pic>
    </p:spTree>
    <p:extLst>
      <p:ext uri="{BB962C8B-B14F-4D97-AF65-F5344CB8AC3E}">
        <p14:creationId xmlns:p14="http://schemas.microsoft.com/office/powerpoint/2010/main" val="170253766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961291"/>
            <a:ext cx="822960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70DEE02-FAC7-4A50-8D68-D1E601ADD58B}"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2B7E4B2-7C50-43C2-AC6B-5728E371ED73}" type="slidenum">
              <a:rPr lang="en-US" smtClean="0"/>
              <a:pPr/>
              <a:t>‹#›</a:t>
            </a:fld>
            <a:endParaRPr lang="en-US"/>
          </a:p>
        </p:txBody>
      </p:sp>
    </p:spTree>
    <p:extLst>
      <p:ext uri="{BB962C8B-B14F-4D97-AF65-F5344CB8AC3E}">
        <p14:creationId xmlns:p14="http://schemas.microsoft.com/office/powerpoint/2010/main" val="42926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119821" y="141044"/>
            <a:ext cx="8862679" cy="584775"/>
          </a:xfrm>
        </p:spPr>
        <p:txBody>
          <a:bodyPr>
            <a:noAutofit/>
          </a:bodyPr>
          <a:lstStyle>
            <a:lvl1pPr algn="ctr">
              <a:defRPr/>
            </a:lvl1pPr>
          </a:lstStyle>
          <a:p>
            <a:r>
              <a:rPr lang="en-US" dirty="0" smtClean="0"/>
              <a:t>Click to edit Master title style</a:t>
            </a:r>
            <a:endParaRPr lang="en-US" dirty="0"/>
          </a:p>
        </p:txBody>
      </p:sp>
      <p:sp>
        <p:nvSpPr>
          <p:cNvPr id="6" name="Text Placeholder 2"/>
          <p:cNvSpPr>
            <a:spLocks noGrp="1"/>
          </p:cNvSpPr>
          <p:nvPr>
            <p:ph type="body" sz="quarter" idx="12" hasCustomPrompt="1"/>
          </p:nvPr>
        </p:nvSpPr>
        <p:spPr>
          <a:xfrm flipH="1">
            <a:off x="157021" y="852846"/>
            <a:ext cx="6054720" cy="461665"/>
          </a:xfrm>
        </p:spPr>
        <p:txBody>
          <a:bodyPr wrap="square" anchor="ctr" anchorCtr="0">
            <a:spAutoFit/>
          </a:bodyPr>
          <a:lstStyle>
            <a:lvl1pPr marL="0" indent="0" algn="l">
              <a:lnSpc>
                <a:spcPct val="100000"/>
              </a:lnSpc>
              <a:buFont typeface="Arial" pitchFamily="34" charset="0"/>
              <a:buNone/>
              <a:defRPr sz="2400" b="1" cap="none" baseline="0">
                <a:solidFill>
                  <a:srgbClr val="706258"/>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974667"/>
            <a:ext cx="8232776" cy="1194173"/>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89094"/>
            <a:ext cx="9144000" cy="2103482"/>
          </a:xfrm>
          <a:prstGeom prst="rect">
            <a:avLst/>
          </a:prstGeom>
        </p:spPr>
      </p:pic>
      <p:sp>
        <p:nvSpPr>
          <p:cNvPr id="2" name="Title 1"/>
          <p:cNvSpPr>
            <a:spLocks noGrp="1"/>
          </p:cNvSpPr>
          <p:nvPr>
            <p:ph type="title" hasCustomPrompt="1"/>
          </p:nvPr>
        </p:nvSpPr>
        <p:spPr>
          <a:xfrm>
            <a:off x="461115" y="1457422"/>
            <a:ext cx="6971533" cy="707886"/>
          </a:xfrm>
        </p:spPr>
        <p:txBody>
          <a:bodyPr anchor="t" anchorCtr="0"/>
          <a:lstStyle>
            <a:lvl1pPr algn="r">
              <a:defRPr sz="4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0728" y="2165210"/>
            <a:ext cx="6972300" cy="523220"/>
          </a:xfrm>
        </p:spPr>
        <p:txBody>
          <a:bodyPr anchor="t">
            <a:spAutoFit/>
          </a:bodyPr>
          <a:lstStyle>
            <a:lvl1pPr marL="0" indent="0" algn="r">
              <a:lnSpc>
                <a:spcPct val="100000"/>
              </a:lnSpc>
              <a:buFont typeface="Arial" pitchFamily="34" charset="0"/>
              <a:buNone/>
              <a:defRPr sz="2800" b="1" i="0" cap="none" baseline="0">
                <a:solidFill>
                  <a:schemeClr val="bg1"/>
                </a:solidFill>
              </a:defRPr>
            </a:lvl1pPr>
          </a:lstStyle>
          <a:p>
            <a:pPr lvl="0"/>
            <a:r>
              <a:rPr lang="en-US" dirty="0" smtClean="0"/>
              <a:t>Click to edit subtitle</a:t>
            </a:r>
            <a:endParaRPr lang="en-US" dirty="0"/>
          </a:p>
        </p:txBody>
      </p:sp>
      <p:sp>
        <p:nvSpPr>
          <p:cNvPr id="8" name="TextBox 3"/>
          <p:cNvSpPr txBox="1"/>
          <p:nvPr/>
        </p:nvSpPr>
        <p:spPr>
          <a:xfrm>
            <a:off x="3338628" y="4884316"/>
            <a:ext cx="2466753" cy="184666"/>
          </a:xfrm>
          <a:prstGeom prst="rect">
            <a:avLst/>
          </a:prstGeom>
          <a:noFill/>
        </p:spPr>
        <p:txBody>
          <a:bodyPr wrap="square" anchor="ctr">
            <a:spAutoFit/>
          </a:bodyPr>
          <a:lstStyle/>
          <a:p>
            <a:pPr algn="ctr" defTabSz="274320" eaLnBrk="0" hangingPunct="0">
              <a:defRPr/>
            </a:pPr>
            <a:r>
              <a:rPr lang="en-US" sz="600" b="0" kern="0" spc="0" baseline="0" dirty="0" smtClean="0">
                <a:solidFill>
                  <a:srgbClr val="706258"/>
                </a:solidFill>
                <a:latin typeface="+mn-lt"/>
                <a:ea typeface="ＭＳ Ｐゴシック" pitchFamily="34" charset="-128"/>
                <a:cs typeface="Arial"/>
              </a:rPr>
              <a:t>Copyright © 2014, 3C Institute. All rights reserved.</a:t>
            </a:r>
          </a:p>
        </p:txBody>
      </p:sp>
      <p:pic>
        <p:nvPicPr>
          <p:cNvPr id="14" name="Picture 13" descr="3Ci_horiz_3c_Tag.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3933" y="4775833"/>
            <a:ext cx="1255718" cy="271205"/>
          </a:xfrm>
          <a:prstGeom prst="rect">
            <a:avLst/>
          </a:prstGeom>
        </p:spPr>
      </p:pic>
    </p:spTree>
    <p:extLst>
      <p:ext uri="{BB962C8B-B14F-4D97-AF65-F5344CB8AC3E}">
        <p14:creationId xmlns:p14="http://schemas.microsoft.com/office/powerpoint/2010/main" val="42653975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19817" y="83633"/>
            <a:ext cx="8897956" cy="707886"/>
          </a:xfrm>
          <a:prstGeom prst="rect">
            <a:avLst/>
          </a:prstGeom>
        </p:spPr>
        <p:txBody>
          <a:bodyPr vert="horz" wrap="square" lIns="91440" tIns="45720" rIns="91440" bIns="45720"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eft Bar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30105"/>
          <a:stretch/>
        </p:blipFill>
        <p:spPr>
          <a:xfrm>
            <a:off x="-771429" y="2"/>
            <a:ext cx="3333710" cy="5143499"/>
          </a:xfrm>
          <a:prstGeom prst="rect">
            <a:avLst/>
          </a:prstGeom>
        </p:spPr>
      </p:pic>
      <p:sp>
        <p:nvSpPr>
          <p:cNvPr id="2" name="Title 1"/>
          <p:cNvSpPr>
            <a:spLocks noGrp="1"/>
          </p:cNvSpPr>
          <p:nvPr>
            <p:ph type="title" hasCustomPrompt="1"/>
          </p:nvPr>
        </p:nvSpPr>
        <p:spPr>
          <a:xfrm>
            <a:off x="152400" y="141045"/>
            <a:ext cx="2330456" cy="1878652"/>
          </a:xfrm>
        </p:spPr>
        <p:txBody>
          <a:bodyPr>
            <a:normAutofit/>
          </a:bodyPr>
          <a:lstStyle>
            <a:lvl1pPr>
              <a:defRPr sz="2400" baseline="0">
                <a:solidFill>
                  <a:schemeClr val="bg1"/>
                </a:solidFill>
                <a:effectLst>
                  <a:outerShdw blurRad="38100" dist="38100" dir="2700000" algn="tl">
                    <a:srgbClr val="000000">
                      <a:alpha val="43137"/>
                    </a:srgbClr>
                  </a:outerShdw>
                </a:effectLst>
              </a:defRPr>
            </a:lvl1pPr>
          </a:lstStyle>
          <a:p>
            <a:r>
              <a:rPr lang="en-US" dirty="0" smtClean="0"/>
              <a:t>Click to </a:t>
            </a:r>
            <a:br>
              <a:rPr lang="en-US" dirty="0" smtClean="0"/>
            </a:br>
            <a:r>
              <a:rPr lang="en-US" dirty="0" smtClean="0"/>
              <a:t>edit title</a:t>
            </a:r>
            <a:endParaRPr lang="en-US" dirty="0"/>
          </a:p>
        </p:txBody>
      </p:sp>
      <p:sp>
        <p:nvSpPr>
          <p:cNvPr id="16" name="Text Placeholder 2"/>
          <p:cNvSpPr>
            <a:spLocks noGrp="1"/>
          </p:cNvSpPr>
          <p:nvPr>
            <p:ph type="body" sz="quarter" idx="11" hasCustomPrompt="1"/>
          </p:nvPr>
        </p:nvSpPr>
        <p:spPr>
          <a:xfrm>
            <a:off x="2736851" y="264154"/>
            <a:ext cx="5953124" cy="338554"/>
          </a:xfrm>
        </p:spPr>
        <p:txBody>
          <a:bodyPr wrap="square" anchor="ctr">
            <a:spAutoFit/>
          </a:bodyPr>
          <a:lstStyle>
            <a:lvl1pPr marL="0" indent="0" algn="l">
              <a:lnSpc>
                <a:spcPct val="100000"/>
              </a:lnSpc>
              <a:buFont typeface="Arial" pitchFamily="34" charset="0"/>
              <a:buNone/>
              <a:defRPr sz="1600" b="1" cap="none" baseline="0">
                <a:solidFill>
                  <a:srgbClr val="706258"/>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974667"/>
            <a:ext cx="5943600" cy="1194173"/>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2" name="Text Placeholder 4"/>
          <p:cNvSpPr>
            <a:spLocks noGrp="1"/>
          </p:cNvSpPr>
          <p:nvPr>
            <p:ph type="body" sz="quarter" idx="13" hasCustomPrompt="1"/>
          </p:nvPr>
        </p:nvSpPr>
        <p:spPr>
          <a:xfrm>
            <a:off x="152400" y="2248587"/>
            <a:ext cx="2325116" cy="646331"/>
          </a:xfrm>
        </p:spPr>
        <p:txBody>
          <a:bodyPr wrap="square" anchor="ctr">
            <a:spAutoFit/>
          </a:bodyPr>
          <a:lstStyle>
            <a:lvl1pPr marL="0" indent="0" algn="r">
              <a:lnSpc>
                <a:spcPct val="100000"/>
              </a:lnSpc>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4443243" y="4884316"/>
            <a:ext cx="2629916"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pPr>
            <a:r>
              <a:rPr kumimoji="0" lang="en-US" sz="600" b="0" i="0" u="none" strike="noStrike" kern="0" cap="none" spc="0" normalizeH="0" baseline="0" dirty="0" smtClean="0">
                <a:ln>
                  <a:noFill/>
                </a:ln>
                <a:solidFill>
                  <a:srgbClr val="706258"/>
                </a:solidFill>
                <a:effectLst/>
                <a:uLnTx/>
                <a:uFillTx/>
                <a:latin typeface="+mn-lt"/>
                <a:ea typeface="ＭＳ Ｐゴシック" pitchFamily="34" charset="-128"/>
                <a:cs typeface="Arial"/>
              </a:rPr>
              <a:t>Copyright © 2014, 3C Institute. All rights reserved.</a:t>
            </a:r>
            <a:endParaRPr kumimoji="0" lang="en-US" sz="600" b="0" i="0" u="none" strike="noStrike" kern="0" cap="none" spc="0" normalizeH="0" baseline="0" dirty="0">
              <a:ln>
                <a:noFill/>
              </a:ln>
              <a:solidFill>
                <a:srgbClr val="706258"/>
              </a:solidFill>
              <a:effectLst/>
              <a:uLnTx/>
              <a:uFillTx/>
              <a:latin typeface="+mn-lt"/>
              <a:ea typeface="ＭＳ Ｐゴシック" pitchFamily="34" charset="-128"/>
              <a:cs typeface="Arial"/>
            </a:endParaRPr>
          </a:p>
        </p:txBody>
      </p:sp>
      <p:pic>
        <p:nvPicPr>
          <p:cNvPr id="18" name="Picture 17" descr="3Ci_horiz_white_Tag.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115" y="4775830"/>
            <a:ext cx="1255718" cy="271206"/>
          </a:xfrm>
          <a:prstGeom prst="rect">
            <a:avLst/>
          </a:prstGeom>
        </p:spPr>
      </p:pic>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ight Bar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90542" y="1"/>
            <a:ext cx="2553461" cy="5143500"/>
          </a:xfrm>
          <a:prstGeom prst="rect">
            <a:avLst/>
          </a:prstGeom>
        </p:spPr>
      </p:pic>
      <p:sp>
        <p:nvSpPr>
          <p:cNvPr id="14" name="TextBox 6"/>
          <p:cNvSpPr txBox="1"/>
          <p:nvPr/>
        </p:nvSpPr>
        <p:spPr>
          <a:xfrm>
            <a:off x="1871330" y="4884316"/>
            <a:ext cx="2700670" cy="184666"/>
          </a:xfrm>
          <a:prstGeom prst="rect">
            <a:avLst/>
          </a:prstGeom>
          <a:noFill/>
        </p:spPr>
        <p:txBody>
          <a:bodyPr wrap="square" anchor="ctr">
            <a:spAutoFit/>
          </a:bodyPr>
          <a:lstStyle>
            <a:defPPr>
              <a:defRPr lang="en-US"/>
            </a:defPPr>
            <a:lvl1pPr marR="0" lvl="0" indent="0" algn="ctr" defTabSz="274320" eaLnBrk="0" fontAlgn="auto" hangingPunct="0">
              <a:lnSpc>
                <a:spcPct val="100000"/>
              </a:lnSpc>
              <a:spcBef>
                <a:spcPts val="0"/>
              </a:spcBef>
              <a:spcAft>
                <a:spcPts val="0"/>
              </a:spcAft>
              <a:buClrTx/>
              <a:buSzTx/>
              <a:buFontTx/>
              <a:buNone/>
              <a:tabLst/>
              <a:defRPr kumimoji="0" sz="600" b="0" i="0" u="none" strike="noStrike" kern="300" cap="none" spc="50" normalizeH="0" baseline="0">
                <a:ln>
                  <a:noFill/>
                </a:ln>
                <a:solidFill>
                  <a:schemeClr val="bg2">
                    <a:lumMod val="75000"/>
                  </a:schemeClr>
                </a:solidFill>
                <a:effectLst/>
                <a:uLnTx/>
                <a:uFillTx/>
                <a:ea typeface="ＭＳ Ｐゴシック" pitchFamily="34" charset="-128"/>
                <a:cs typeface="Arial"/>
              </a:defRPr>
            </a:lvl1pPr>
          </a:lstStyle>
          <a:p>
            <a:pPr lvl="0"/>
            <a:r>
              <a:rPr lang="en-US" kern="0" spc="0" noProof="0" dirty="0" smtClean="0">
                <a:solidFill>
                  <a:srgbClr val="706258"/>
                </a:solidFill>
              </a:rPr>
              <a:t>Copyright © 2014, 3C Institute. All rights reserved.</a:t>
            </a:r>
          </a:p>
        </p:txBody>
      </p:sp>
      <p:pic>
        <p:nvPicPr>
          <p:cNvPr id="20" name="Picture 19" descr="3Ci_horiz_white_Tag.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6052" y="4775830"/>
            <a:ext cx="1255718" cy="271206"/>
          </a:xfrm>
          <a:prstGeom prst="rect">
            <a:avLst/>
          </a:prstGeom>
        </p:spPr>
      </p:pic>
      <p:sp>
        <p:nvSpPr>
          <p:cNvPr id="26" name="Title 1"/>
          <p:cNvSpPr>
            <a:spLocks noGrp="1"/>
          </p:cNvSpPr>
          <p:nvPr>
            <p:ph type="title" hasCustomPrompt="1"/>
          </p:nvPr>
        </p:nvSpPr>
        <p:spPr>
          <a:xfrm>
            <a:off x="6728221" y="141045"/>
            <a:ext cx="2330456" cy="1878652"/>
          </a:xfrm>
        </p:spPr>
        <p:txBody>
          <a:bodyPr>
            <a:normAutofit/>
          </a:bodyPr>
          <a:lstStyle>
            <a:lvl1pPr>
              <a:defRPr sz="2400" baseline="0">
                <a:solidFill>
                  <a:schemeClr val="bg1"/>
                </a:solidFill>
                <a:effectLst>
                  <a:outerShdw blurRad="38100" dist="38100" dir="2700000" algn="tl">
                    <a:srgbClr val="000000">
                      <a:alpha val="43137"/>
                    </a:srgbClr>
                  </a:outerShdw>
                </a:effectLst>
              </a:defRPr>
            </a:lvl1pPr>
          </a:lstStyle>
          <a:p>
            <a:r>
              <a:rPr lang="en-US" dirty="0" smtClean="0"/>
              <a:t>Click to </a:t>
            </a:r>
            <a:br>
              <a:rPr lang="en-US" dirty="0" smtClean="0"/>
            </a:br>
            <a:r>
              <a:rPr lang="en-US" dirty="0" smtClean="0"/>
              <a:t>edit title</a:t>
            </a:r>
            <a:endParaRPr lang="en-US" dirty="0"/>
          </a:p>
        </p:txBody>
      </p:sp>
      <p:sp>
        <p:nvSpPr>
          <p:cNvPr id="27" name="Text Placeholder 4"/>
          <p:cNvSpPr>
            <a:spLocks noGrp="1"/>
          </p:cNvSpPr>
          <p:nvPr>
            <p:ph type="body" sz="quarter" idx="16" hasCustomPrompt="1"/>
          </p:nvPr>
        </p:nvSpPr>
        <p:spPr>
          <a:xfrm>
            <a:off x="6728221" y="2197802"/>
            <a:ext cx="2325116" cy="747897"/>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28" name="Text Placeholder 2"/>
          <p:cNvSpPr>
            <a:spLocks noGrp="1"/>
          </p:cNvSpPr>
          <p:nvPr>
            <p:ph type="body" sz="quarter" idx="11" hasCustomPrompt="1"/>
          </p:nvPr>
        </p:nvSpPr>
        <p:spPr>
          <a:xfrm>
            <a:off x="254207" y="264154"/>
            <a:ext cx="5953124" cy="338554"/>
          </a:xfrm>
        </p:spPr>
        <p:txBody>
          <a:bodyPr wrap="square" anchor="ctr">
            <a:spAutoFit/>
          </a:bodyPr>
          <a:lstStyle>
            <a:lvl1pPr marL="0" indent="0" algn="l">
              <a:lnSpc>
                <a:spcPct val="100000"/>
              </a:lnSpc>
              <a:buFont typeface="Arial" pitchFamily="34" charset="0"/>
              <a:buNone/>
              <a:defRPr sz="1600" b="1" cap="none" baseline="0">
                <a:solidFill>
                  <a:srgbClr val="706258"/>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29" name="Content Placeholder 3"/>
          <p:cNvSpPr>
            <a:spLocks noGrp="1"/>
          </p:cNvSpPr>
          <p:nvPr>
            <p:ph sz="quarter" idx="14" hasCustomPrompt="1"/>
          </p:nvPr>
        </p:nvSpPr>
        <p:spPr>
          <a:xfrm>
            <a:off x="254206" y="1974667"/>
            <a:ext cx="5943600" cy="1194173"/>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89094"/>
            <a:ext cx="9144000" cy="2103482"/>
          </a:xfrm>
          <a:prstGeom prst="rect">
            <a:avLst/>
          </a:prstGeom>
        </p:spPr>
      </p:pic>
      <p:sp>
        <p:nvSpPr>
          <p:cNvPr id="17" name="Content Placeholder 3"/>
          <p:cNvSpPr>
            <a:spLocks noGrp="1"/>
          </p:cNvSpPr>
          <p:nvPr>
            <p:ph sz="quarter" idx="13" hasCustomPrompt="1"/>
          </p:nvPr>
        </p:nvSpPr>
        <p:spPr>
          <a:xfrm>
            <a:off x="468313" y="1881820"/>
            <a:ext cx="4010025" cy="137986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9" y="1881820"/>
            <a:ext cx="4022725" cy="137986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3304674" y="4884316"/>
            <a:ext cx="2530549"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706258"/>
                </a:solidFill>
                <a:effectLst/>
                <a:uLnTx/>
                <a:uFillTx/>
                <a:latin typeface="+mn-lt"/>
                <a:ea typeface="ＭＳ Ｐゴシック" pitchFamily="34" charset="-128"/>
                <a:cs typeface="Arial"/>
              </a:rPr>
              <a:t>Copyright © 2014, 3C Institute. All rights reserved.</a:t>
            </a:r>
          </a:p>
        </p:txBody>
      </p:sp>
      <p:pic>
        <p:nvPicPr>
          <p:cNvPr id="12" name="Picture 11" descr="3Ci_horiz_3c_Tag.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3933" y="4775833"/>
            <a:ext cx="1255718" cy="271205"/>
          </a:xfrm>
          <a:prstGeom prst="rect">
            <a:avLst/>
          </a:prstGeom>
        </p:spPr>
      </p:pic>
      <p:sp>
        <p:nvSpPr>
          <p:cNvPr id="13" name="Title Placeholder 1"/>
          <p:cNvSpPr>
            <a:spLocks noGrp="1"/>
          </p:cNvSpPr>
          <p:nvPr>
            <p:ph type="title"/>
          </p:nvPr>
        </p:nvSpPr>
        <p:spPr>
          <a:xfrm>
            <a:off x="119821" y="83634"/>
            <a:ext cx="8765665" cy="707886"/>
          </a:xfrm>
          <a:prstGeom prst="rect">
            <a:avLst/>
          </a:prstGeom>
        </p:spPr>
        <p:txBody>
          <a:bodyPr vert="horz" wrap="square" lIns="91440" tIns="45720" rIns="91440" bIns="45720" rtlCol="0" anchor="t" anchorCtr="0">
            <a:spAutoFit/>
          </a:bodyPr>
          <a:lstStyle>
            <a:lvl1pPr algn="l">
              <a:defRPr/>
            </a:lvl1pPr>
          </a:lstStyle>
          <a:p>
            <a:r>
              <a:rPr lang="en-US" dirty="0" smtClean="0"/>
              <a:t>Click to edit Master title style</a:t>
            </a:r>
            <a:endParaRPr lang="en-US" dirty="0"/>
          </a:p>
        </p:txBody>
      </p:sp>
      <p:sp>
        <p:nvSpPr>
          <p:cNvPr id="15" name="Text Placeholder 2"/>
          <p:cNvSpPr>
            <a:spLocks noGrp="1"/>
          </p:cNvSpPr>
          <p:nvPr>
            <p:ph type="body" sz="quarter" idx="12" hasCustomPrompt="1"/>
          </p:nvPr>
        </p:nvSpPr>
        <p:spPr>
          <a:xfrm flipH="1">
            <a:off x="157021" y="852846"/>
            <a:ext cx="6054720" cy="461665"/>
          </a:xfrm>
        </p:spPr>
        <p:txBody>
          <a:bodyPr wrap="square" anchor="ctr">
            <a:spAutoFit/>
          </a:bodyPr>
          <a:lstStyle>
            <a:lvl1pPr marL="0" indent="0" algn="l">
              <a:lnSpc>
                <a:spcPct val="100000"/>
              </a:lnSpc>
              <a:buFont typeface="Arial" pitchFamily="34" charset="0"/>
              <a:buNone/>
              <a:defRPr sz="2400" b="1" cap="none" baseline="0">
                <a:solidFill>
                  <a:srgbClr val="706258"/>
                </a:solidFill>
                <a:latin typeface="+mn-lt"/>
              </a:defRPr>
            </a:lvl1pPr>
          </a:lstStyle>
          <a:p>
            <a:pPr lvl="0"/>
            <a:r>
              <a:rPr lang="en-US" dirty="0" smtClean="0"/>
              <a:t>Click to edit subtitle</a:t>
            </a:r>
            <a:endParaRPr lang="en-US" dirty="0"/>
          </a:p>
        </p:txBody>
      </p:sp>
    </p:spTree>
    <p:extLst>
      <p:ext uri="{BB962C8B-B14F-4D97-AF65-F5344CB8AC3E}">
        <p14:creationId xmlns:p14="http://schemas.microsoft.com/office/powerpoint/2010/main" val="4627537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6" name="Content Placeholder 3"/>
          <p:cNvSpPr>
            <a:spLocks noGrp="1"/>
          </p:cNvSpPr>
          <p:nvPr>
            <p:ph sz="quarter" idx="4" hasCustomPrompt="1"/>
          </p:nvPr>
        </p:nvSpPr>
        <p:spPr>
          <a:xfrm>
            <a:off x="457204" y="1881820"/>
            <a:ext cx="3883025" cy="137986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90" y="1881820"/>
            <a:ext cx="3880221" cy="137986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3259082" y="4884316"/>
            <a:ext cx="2635256"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300" cap="none" spc="50" normalizeH="0" baseline="0" noProof="0" dirty="0" smtClean="0">
                <a:ln>
                  <a:noFill/>
                </a:ln>
                <a:solidFill>
                  <a:srgbClr val="B0B7BB">
                    <a:lumMod val="75000"/>
                  </a:srgbClr>
                </a:solidFill>
                <a:effectLst/>
                <a:uLnTx/>
                <a:uFillTx/>
                <a:latin typeface="+mn-lt"/>
                <a:ea typeface="ＭＳ Ｐゴシック" pitchFamily="34" charset="-128"/>
                <a:cs typeface="Arial"/>
              </a:rPr>
              <a:t>Copyright © 2014, 3C Institute. All rights reserved.</a:t>
            </a:r>
          </a:p>
        </p:txBody>
      </p:sp>
      <p:pic>
        <p:nvPicPr>
          <p:cNvPr id="2" name="Picture 1" descr="3Ci_horiz_3c_Tag.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3933" y="4775833"/>
            <a:ext cx="1255718" cy="271205"/>
          </a:xfrm>
          <a:prstGeom prst="rect">
            <a:avLst/>
          </a:prstGeom>
        </p:spPr>
      </p:pic>
      <p:sp>
        <p:nvSpPr>
          <p:cNvPr id="11" name="Title 1"/>
          <p:cNvSpPr>
            <a:spLocks noGrp="1"/>
          </p:cNvSpPr>
          <p:nvPr>
            <p:ph type="title"/>
          </p:nvPr>
        </p:nvSpPr>
        <p:spPr>
          <a:xfrm>
            <a:off x="119821" y="141044"/>
            <a:ext cx="8862679" cy="584775"/>
          </a:xfrm>
        </p:spPr>
        <p:txBody>
          <a:bodyPr>
            <a:normAutofit/>
          </a:bodyPr>
          <a:lstStyle>
            <a:lvl1pPr algn="l">
              <a:defRPr/>
            </a:lvl1pPr>
          </a:lstStyle>
          <a:p>
            <a:r>
              <a:rPr lang="en-US" dirty="0" smtClean="0"/>
              <a:t>Click to edit Master title style</a:t>
            </a:r>
            <a:endParaRPr lang="en-US" dirty="0"/>
          </a:p>
        </p:txBody>
      </p:sp>
      <p:sp>
        <p:nvSpPr>
          <p:cNvPr id="12" name="Text Placeholder 2"/>
          <p:cNvSpPr>
            <a:spLocks noGrp="1"/>
          </p:cNvSpPr>
          <p:nvPr>
            <p:ph type="body" sz="quarter" idx="12" hasCustomPrompt="1"/>
          </p:nvPr>
        </p:nvSpPr>
        <p:spPr>
          <a:xfrm flipH="1">
            <a:off x="157021" y="852846"/>
            <a:ext cx="6054720" cy="461665"/>
          </a:xfrm>
        </p:spPr>
        <p:txBody>
          <a:bodyPr wrap="square" anchor="ctr">
            <a:spAutoFit/>
          </a:bodyPr>
          <a:lstStyle>
            <a:lvl1pPr marL="0" indent="0" algn="l">
              <a:lnSpc>
                <a:spcPct val="100000"/>
              </a:lnSpc>
              <a:buFont typeface="Arial" pitchFamily="34" charset="0"/>
              <a:buNone/>
              <a:defRPr sz="2400" b="1" cap="none" baseline="0">
                <a:solidFill>
                  <a:srgbClr val="706258"/>
                </a:solidFill>
                <a:latin typeface="+mn-lt"/>
              </a:defRPr>
            </a:lvl1pPr>
          </a:lstStyle>
          <a:p>
            <a:pPr lvl="0"/>
            <a:r>
              <a:rPr lang="en-US" dirty="0" smtClean="0"/>
              <a:t>Click to edit subtitle</a:t>
            </a:r>
            <a:endParaRPr lang="en-US" dirty="0"/>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3C Institute PPT footer.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968085"/>
            <a:ext cx="9144000" cy="1179871"/>
          </a:xfrm>
          <a:prstGeom prst="rect">
            <a:avLst/>
          </a:prstGeom>
        </p:spPr>
      </p:pic>
      <p:sp>
        <p:nvSpPr>
          <p:cNvPr id="5" name="Title Placeholder 1"/>
          <p:cNvSpPr>
            <a:spLocks noGrp="1"/>
          </p:cNvSpPr>
          <p:nvPr>
            <p:ph type="title"/>
          </p:nvPr>
        </p:nvSpPr>
        <p:spPr>
          <a:xfrm>
            <a:off x="119821" y="83633"/>
            <a:ext cx="8920005" cy="707886"/>
          </a:xfrm>
          <a:prstGeom prst="rect">
            <a:avLst/>
          </a:prstGeom>
        </p:spPr>
        <p:txBody>
          <a:bodyPr vert="horz" wrap="square"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56702"/>
            <a:ext cx="8229600" cy="1194173"/>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p:txBody>
      </p:sp>
      <p:sp>
        <p:nvSpPr>
          <p:cNvPr id="8" name="TextBox 3"/>
          <p:cNvSpPr txBox="1"/>
          <p:nvPr/>
        </p:nvSpPr>
        <p:spPr>
          <a:xfrm>
            <a:off x="2915701" y="4958834"/>
            <a:ext cx="3048000" cy="184666"/>
          </a:xfrm>
          <a:prstGeom prst="rect">
            <a:avLst/>
          </a:prstGeom>
          <a:noFill/>
        </p:spPr>
        <p:txBody>
          <a:bodyPr wrap="square" anchor="ctr">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dirty="0" smtClean="0">
                <a:ln>
                  <a:noFill/>
                </a:ln>
                <a:solidFill>
                  <a:srgbClr val="FFFFFF">
                    <a:alpha val="40000"/>
                  </a:srgbClr>
                </a:solidFill>
                <a:effectLst/>
                <a:uLnTx/>
                <a:uFillTx/>
                <a:latin typeface="+mn-lt"/>
                <a:ea typeface="ＭＳ Ｐゴシック" pitchFamily="34" charset="-128"/>
                <a:cs typeface="Arial"/>
              </a:rPr>
              <a:t>Copyright © 2014, 3C Institute. All rights reserved.</a:t>
            </a:r>
            <a:endParaRPr kumimoji="0" lang="en-US" sz="600" b="0" i="0" u="none" strike="noStrike" kern="0" cap="none" spc="0" normalizeH="0" baseline="0" dirty="0">
              <a:ln>
                <a:noFill/>
              </a:ln>
              <a:solidFill>
                <a:srgbClr val="FFFFFF">
                  <a:alpha val="40000"/>
                </a:srgbClr>
              </a:solidFill>
              <a:effectLst/>
              <a:uLnTx/>
              <a:uFillTx/>
              <a:latin typeface="+mn-lt"/>
              <a:ea typeface="ＭＳ Ｐゴシック" pitchFamily="34" charset="-128"/>
              <a:cs typeface="Arial"/>
            </a:endParaRPr>
          </a:p>
        </p:txBody>
      </p:sp>
      <p:sp>
        <p:nvSpPr>
          <p:cNvPr id="2" name="Footer Placeholder 1"/>
          <p:cNvSpPr>
            <a:spLocks noGrp="1"/>
          </p:cNvSpPr>
          <p:nvPr>
            <p:ph type="ftr" sz="quarter" idx="3"/>
          </p:nvPr>
        </p:nvSpPr>
        <p:spPr>
          <a:xfrm>
            <a:off x="0" y="4513278"/>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a:p>
        </p:txBody>
      </p:sp>
      <p:pic>
        <p:nvPicPr>
          <p:cNvPr id="11" name="Picture 10" descr="3Ci_horiz_white_Tag.eps"/>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754588" y="4834819"/>
            <a:ext cx="1130899" cy="244248"/>
          </a:xfrm>
          <a:prstGeom prst="rect">
            <a:avLst/>
          </a:prstGeom>
        </p:spPr>
      </p:pic>
      <p:sp>
        <p:nvSpPr>
          <p:cNvPr id="14" name="Rectangle 12"/>
          <p:cNvSpPr>
            <a:spLocks noChangeArrowheads="1"/>
          </p:cNvSpPr>
          <p:nvPr userDrawn="1"/>
        </p:nvSpPr>
        <p:spPr bwMode="gray">
          <a:xfrm>
            <a:off x="8542231" y="4581144"/>
            <a:ext cx="601773" cy="18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fld id="{43CD58DD-8448-A840-8CDD-711CFD0BA4F7}" type="slidenum">
              <a:rPr lang="en-US" sz="800" smtClean="0">
                <a:solidFill>
                  <a:schemeClr val="bg1"/>
                </a:solidFill>
                <a:cs typeface="Arial" charset="0"/>
              </a:rPr>
              <a:pPr algn="ctr"/>
              <a:t>‹#›</a:t>
            </a:fld>
            <a:endParaRPr lang="en-US" sz="800" dirty="0">
              <a:solidFill>
                <a:schemeClr val="bg1"/>
              </a:solidFill>
              <a:cs typeface="Arial" charset="0"/>
            </a:endParaRPr>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83"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84" r:id="rId11"/>
    <p:sldLayoutId id="2147483878" r:id="rId12"/>
    <p:sldLayoutId id="2147483886" r:id="rId13"/>
  </p:sldLayoutIdLst>
  <p:transition>
    <p:fade/>
  </p:transition>
  <p:timing>
    <p:tnLst>
      <p:par>
        <p:cTn id="1" dur="indefinite" restart="never" nodeType="tmRoot"/>
      </p:par>
    </p:tnLst>
  </p:timing>
  <p:txStyles>
    <p:titleStyle>
      <a:lvl1pPr algn="ctr" defTabSz="182880" rtl="0" eaLnBrk="1" latinLnBrk="0" hangingPunct="1">
        <a:spcBef>
          <a:spcPct val="0"/>
        </a:spcBef>
        <a:buNone/>
        <a:defRPr sz="4000" kern="1200" cap="none" spc="-100" baseline="0">
          <a:solidFill>
            <a:srgbClr val="007298"/>
          </a:solidFill>
          <a:latin typeface="+mj-lt"/>
          <a:ea typeface="+mj-ea"/>
          <a:cs typeface="+mj-cs"/>
        </a:defRPr>
      </a:lvl1pPr>
    </p:titleStyle>
    <p:bodyStyle>
      <a:lvl1pPr marL="182880" indent="-182880" algn="l" defTabSz="365760" rtl="0" eaLnBrk="1" latinLnBrk="0" hangingPunct="1">
        <a:lnSpc>
          <a:spcPct val="120000"/>
        </a:lnSpc>
        <a:spcBef>
          <a:spcPts val="0"/>
        </a:spcBef>
        <a:buClr>
          <a:srgbClr val="007298"/>
        </a:buClr>
        <a:buSzPct val="80000"/>
        <a:buFont typeface="Arial" pitchFamily="34" charset="0"/>
        <a:buChar char="•"/>
        <a:defRPr sz="1800" b="0" kern="1200" cap="none" baseline="0">
          <a:solidFill>
            <a:srgbClr val="706258"/>
          </a:solidFill>
          <a:latin typeface="+mn-lt"/>
          <a:ea typeface="+mn-ea"/>
          <a:cs typeface="+mn-cs"/>
        </a:defRPr>
      </a:lvl1pPr>
      <a:lvl2pPr marL="457200" indent="-182563" algn="l" defTabSz="365760" rtl="0" eaLnBrk="1" latinLnBrk="0" hangingPunct="1">
        <a:lnSpc>
          <a:spcPct val="120000"/>
        </a:lnSpc>
        <a:spcBef>
          <a:spcPts val="0"/>
        </a:spcBef>
        <a:buClr>
          <a:srgbClr val="007298"/>
        </a:buClr>
        <a:buSzPct val="80000"/>
        <a:buFont typeface="Lucida Grande"/>
        <a:buChar char="–"/>
        <a:tabLst/>
        <a:defRPr sz="1600" kern="1200" baseline="0">
          <a:solidFill>
            <a:srgbClr val="706258"/>
          </a:solidFill>
          <a:latin typeface="+mn-lt"/>
          <a:ea typeface="+mn-ea"/>
          <a:cs typeface="+mn-cs"/>
        </a:defRPr>
      </a:lvl2pPr>
      <a:lvl3pPr marL="741363" indent="-150813" algn="l" defTabSz="365760" rtl="0" eaLnBrk="1" latinLnBrk="0" hangingPunct="1">
        <a:lnSpc>
          <a:spcPct val="120000"/>
        </a:lnSpc>
        <a:spcBef>
          <a:spcPts val="0"/>
        </a:spcBef>
        <a:buClr>
          <a:srgbClr val="007298"/>
        </a:buClr>
        <a:buSzPct val="80000"/>
        <a:buFont typeface="Arial" pitchFamily="34" charset="0"/>
        <a:buChar char="•"/>
        <a:defRPr sz="1400" kern="1200" baseline="0">
          <a:solidFill>
            <a:srgbClr val="706258"/>
          </a:solidFill>
          <a:latin typeface="+mn-lt"/>
          <a:ea typeface="+mn-ea"/>
          <a:cs typeface="+mn-cs"/>
        </a:defRPr>
      </a:lvl3pPr>
      <a:lvl4pPr marL="1085850" indent="-182563" algn="l" defTabSz="365760" rtl="0" eaLnBrk="1" latinLnBrk="0" hangingPunct="1">
        <a:lnSpc>
          <a:spcPct val="120000"/>
        </a:lnSpc>
        <a:spcBef>
          <a:spcPts val="0"/>
        </a:spcBef>
        <a:buClr>
          <a:srgbClr val="007298"/>
        </a:buClr>
        <a:buSzPct val="80000"/>
        <a:buFont typeface="Lucida Grande"/>
        <a:buChar char="–"/>
        <a:defRPr sz="1200" kern="1200" baseline="0">
          <a:solidFill>
            <a:srgbClr val="706258"/>
          </a:solidFill>
          <a:latin typeface="+mn-lt"/>
          <a:ea typeface="+mn-ea"/>
          <a:cs typeface="+mn-cs"/>
        </a:defRPr>
      </a:lvl4pPr>
      <a:lvl5pPr marL="902970" indent="-171450" algn="l" defTabSz="365760" rtl="0" eaLnBrk="1" latinLnBrk="0" hangingPunct="1">
        <a:lnSpc>
          <a:spcPct val="120000"/>
        </a:lnSpc>
        <a:spcBef>
          <a:spcPts val="0"/>
        </a:spcBef>
        <a:buClr>
          <a:srgbClr val="007298"/>
        </a:buClr>
        <a:buSzPct val="80000"/>
        <a:buFont typeface="Arial" pitchFamily="34" charset="0"/>
        <a:buChar char="•"/>
        <a:defRPr sz="1000" kern="1200" baseline="0">
          <a:solidFill>
            <a:srgbClr val="706258"/>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hildress@3cisd.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9" y="1455420"/>
            <a:ext cx="7116763" cy="1676400"/>
          </a:xfrm>
        </p:spPr>
        <p:txBody>
          <a:bodyPr>
            <a:noAutofit/>
          </a:bodyPr>
          <a:lstStyle/>
          <a:p>
            <a:r>
              <a:rPr lang="en-US" sz="3200" b="1" dirty="0" smtClean="0">
                <a:latin typeface="Calibri" panose="020F0502020204030204" pitchFamily="34" charset="0"/>
              </a:rPr>
              <a:t>What happens next? </a:t>
            </a:r>
            <a:r>
              <a:rPr lang="en-US" sz="2400" dirty="0" smtClean="0">
                <a:latin typeface="Calibri" panose="020F0502020204030204" pitchFamily="34" charset="0"/>
              </a:rPr>
              <a:t>Building resilience to support students with autism spectrum disorder in making a successful transition to postsecondary education</a:t>
            </a:r>
            <a:endParaRPr lang="en-US" sz="2400" dirty="0">
              <a:latin typeface="Calibri" panose="020F0502020204030204" pitchFamily="34" charset="0"/>
            </a:endParaRPr>
          </a:p>
        </p:txBody>
      </p:sp>
      <p:sp>
        <p:nvSpPr>
          <p:cNvPr id="3" name="Text Placeholder 2"/>
          <p:cNvSpPr>
            <a:spLocks noGrp="1"/>
          </p:cNvSpPr>
          <p:nvPr>
            <p:ph type="body" sz="quarter" idx="13"/>
          </p:nvPr>
        </p:nvSpPr>
        <p:spPr>
          <a:xfrm>
            <a:off x="2659380" y="3535679"/>
            <a:ext cx="5768340" cy="1292662"/>
          </a:xfrm>
        </p:spPr>
        <p:txBody>
          <a:bodyPr/>
          <a:lstStyle/>
          <a:p>
            <a:r>
              <a:rPr lang="en-US" sz="1800" b="0" dirty="0">
                <a:latin typeface="Calibri" panose="020F0502020204030204" pitchFamily="34" charset="0"/>
              </a:rPr>
              <a:t>Debra </a:t>
            </a:r>
            <a:r>
              <a:rPr lang="en-US" sz="1800" b="0" dirty="0" smtClean="0">
                <a:latin typeface="Calibri" panose="020F0502020204030204" pitchFamily="34" charset="0"/>
              </a:rPr>
              <a:t>Childress, </a:t>
            </a:r>
            <a:r>
              <a:rPr lang="en-US" sz="1800" b="0" dirty="0">
                <a:latin typeface="Calibri" panose="020F0502020204030204" pitchFamily="34" charset="0"/>
              </a:rPr>
              <a:t>Ph.D.</a:t>
            </a:r>
          </a:p>
          <a:p>
            <a:r>
              <a:rPr lang="en-US" sz="1800" b="0" dirty="0" smtClean="0">
                <a:latin typeface="Calibri" panose="020F0502020204030204" pitchFamily="34" charset="0"/>
              </a:rPr>
              <a:t>2015 CIDD Community Talk Series</a:t>
            </a:r>
            <a:endParaRPr lang="en-US" sz="1800" b="0" dirty="0">
              <a:latin typeface="Calibri" panose="020F0502020204030204" pitchFamily="34" charset="0"/>
            </a:endParaRPr>
          </a:p>
          <a:p>
            <a:r>
              <a:rPr lang="en-US" sz="1800" b="0" dirty="0" smtClean="0">
                <a:latin typeface="Calibri" panose="020F0502020204030204" pitchFamily="34" charset="0"/>
              </a:rPr>
              <a:t>March 11, 2015</a:t>
            </a:r>
            <a:endParaRPr lang="en-US" sz="1800" b="0" dirty="0">
              <a:latin typeface="Calibri" panose="020F0502020204030204" pitchFamily="34" charset="0"/>
            </a:endParaRPr>
          </a:p>
          <a:p>
            <a:endParaRPr lang="en-US" dirty="0"/>
          </a:p>
        </p:txBody>
      </p:sp>
    </p:spTree>
    <p:extLst>
      <p:ext uri="{BB962C8B-B14F-4D97-AF65-F5344CB8AC3E}">
        <p14:creationId xmlns:p14="http://schemas.microsoft.com/office/powerpoint/2010/main" val="41457934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person resilient?</a:t>
            </a:r>
            <a:endParaRPr lang="en-US" dirty="0"/>
          </a:p>
        </p:txBody>
      </p:sp>
      <p:sp>
        <p:nvSpPr>
          <p:cNvPr id="3" name="Content Placeholder 2"/>
          <p:cNvSpPr>
            <a:spLocks noGrp="1"/>
          </p:cNvSpPr>
          <p:nvPr>
            <p:ph idx="1"/>
          </p:nvPr>
        </p:nvSpPr>
        <p:spPr>
          <a:xfrm>
            <a:off x="365760" y="1134744"/>
            <a:ext cx="8229600" cy="2363980"/>
          </a:xfrm>
        </p:spPr>
        <p:txBody>
          <a:bodyPr/>
          <a:lstStyle/>
          <a:p>
            <a:pPr>
              <a:spcBef>
                <a:spcPts val="1200"/>
              </a:spcBef>
            </a:pPr>
            <a:r>
              <a:rPr lang="en-US" dirty="0" smtClean="0"/>
              <a:t>A variety of factors are associated with resilience, including healthy relationships, good self care, and an optimistic outlook.  </a:t>
            </a:r>
          </a:p>
          <a:p>
            <a:pPr>
              <a:spcBef>
                <a:spcPts val="1200"/>
              </a:spcBef>
            </a:pPr>
            <a:r>
              <a:rPr lang="en-US" dirty="0" smtClean="0"/>
              <a:t>Resilient people use this skill set to respond to problems more effectively and balance life’s demands.  </a:t>
            </a:r>
          </a:p>
          <a:p>
            <a:pPr>
              <a:spcBef>
                <a:spcPts val="1200"/>
              </a:spcBef>
            </a:pPr>
            <a:r>
              <a:rPr lang="en-US" dirty="0" smtClean="0"/>
              <a:t>They’re confident in their ability to handle any situation, better able to cope with stress, and more likely to achieve their goals. </a:t>
            </a:r>
            <a:endParaRPr lang="en-US" dirty="0"/>
          </a:p>
        </p:txBody>
      </p:sp>
    </p:spTree>
    <p:extLst>
      <p:ext uri="{BB962C8B-B14F-4D97-AF65-F5344CB8AC3E}">
        <p14:creationId xmlns:p14="http://schemas.microsoft.com/office/powerpoint/2010/main" val="21850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83633"/>
            <a:ext cx="8920005" cy="1433882"/>
          </a:xfrm>
        </p:spPr>
        <p:txBody>
          <a:bodyPr/>
          <a:lstStyle/>
          <a:p>
            <a:r>
              <a:rPr lang="en-US" dirty="0" smtClean="0"/>
              <a:t>Do resilient people experience less adversity?</a:t>
            </a:r>
            <a:endParaRPr lang="en-US" dirty="0"/>
          </a:p>
        </p:txBody>
      </p:sp>
      <p:sp>
        <p:nvSpPr>
          <p:cNvPr id="3" name="Content Placeholder 2"/>
          <p:cNvSpPr>
            <a:spLocks noGrp="1"/>
          </p:cNvSpPr>
          <p:nvPr>
            <p:ph idx="1"/>
          </p:nvPr>
        </p:nvSpPr>
        <p:spPr>
          <a:xfrm>
            <a:off x="365760" y="1938169"/>
            <a:ext cx="8229600" cy="757130"/>
          </a:xfrm>
        </p:spPr>
        <p:txBody>
          <a:bodyPr/>
          <a:lstStyle/>
          <a:p>
            <a:r>
              <a:rPr lang="en-US" dirty="0" smtClean="0"/>
              <a:t>No. Resilient people experience difficult situations and unpleasant emotions, but they’re able to cope more effectively and bounce back faster.  </a:t>
            </a:r>
            <a:endParaRPr lang="en-US" dirty="0"/>
          </a:p>
        </p:txBody>
      </p:sp>
    </p:spTree>
    <p:extLst>
      <p:ext uri="{BB962C8B-B14F-4D97-AF65-F5344CB8AC3E}">
        <p14:creationId xmlns:p14="http://schemas.microsoft.com/office/powerpoint/2010/main" val="7674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anyone be resilient?</a:t>
            </a:r>
            <a:endParaRPr lang="en-US" dirty="0"/>
          </a:p>
        </p:txBody>
      </p:sp>
      <p:sp>
        <p:nvSpPr>
          <p:cNvPr id="3" name="Content Placeholder 2"/>
          <p:cNvSpPr>
            <a:spLocks noGrp="1"/>
          </p:cNvSpPr>
          <p:nvPr>
            <p:ph idx="1"/>
          </p:nvPr>
        </p:nvSpPr>
        <p:spPr>
          <a:xfrm>
            <a:off x="365760" y="1771970"/>
            <a:ext cx="8229600" cy="1089529"/>
          </a:xfrm>
        </p:spPr>
        <p:txBody>
          <a:bodyPr/>
          <a:lstStyle/>
          <a:p>
            <a:r>
              <a:rPr lang="en-US" dirty="0" smtClean="0"/>
              <a:t>Yes. Resilience is an essential skill that you can learn and develop.  We can all become more resilient, regardless of our upbringing or current circumstances.  </a:t>
            </a:r>
            <a:endParaRPr lang="en-US" dirty="0"/>
          </a:p>
        </p:txBody>
      </p:sp>
    </p:spTree>
    <p:extLst>
      <p:ext uri="{BB962C8B-B14F-4D97-AF65-F5344CB8AC3E}">
        <p14:creationId xmlns:p14="http://schemas.microsoft.com/office/powerpoint/2010/main" val="1333768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in Students </a:t>
            </a:r>
            <a:endParaRPr lang="en-US" dirty="0"/>
          </a:p>
        </p:txBody>
      </p:sp>
      <p:sp>
        <p:nvSpPr>
          <p:cNvPr id="3" name="Content Placeholder 2"/>
          <p:cNvSpPr>
            <a:spLocks noGrp="1"/>
          </p:cNvSpPr>
          <p:nvPr>
            <p:ph idx="1"/>
          </p:nvPr>
        </p:nvSpPr>
        <p:spPr>
          <a:xfrm>
            <a:off x="465023" y="2247089"/>
            <a:ext cx="8229600" cy="1426007"/>
          </a:xfrm>
        </p:spPr>
        <p:txBody>
          <a:bodyPr/>
          <a:lstStyle/>
          <a:p>
            <a:r>
              <a:rPr lang="en-US" dirty="0" err="1" smtClean="0"/>
              <a:t>PsycInfo</a:t>
            </a:r>
            <a:r>
              <a:rPr lang="en-US" dirty="0" smtClean="0"/>
              <a:t>, ERIC, PubMed show no articles on resilience of students with ASD</a:t>
            </a:r>
            <a:endParaRPr lang="en-US" dirty="0"/>
          </a:p>
        </p:txBody>
      </p:sp>
    </p:spTree>
    <p:extLst>
      <p:ext uri="{BB962C8B-B14F-4D97-AF65-F5344CB8AC3E}">
        <p14:creationId xmlns:p14="http://schemas.microsoft.com/office/powerpoint/2010/main" val="7725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Resilience Factors</a:t>
            </a:r>
            <a:endParaRPr lang="en-US" dirty="0"/>
          </a:p>
        </p:txBody>
      </p:sp>
      <p:graphicFrame>
        <p:nvGraphicFramePr>
          <p:cNvPr id="4" name="Diagram 3"/>
          <p:cNvGraphicFramePr/>
          <p:nvPr>
            <p:extLst>
              <p:ext uri="{D42A27DB-BD31-4B8C-83A1-F6EECF244321}">
                <p14:modId xmlns:p14="http://schemas.microsoft.com/office/powerpoint/2010/main" val="4166598393"/>
              </p:ext>
            </p:extLst>
          </p:nvPr>
        </p:nvGraphicFramePr>
        <p:xfrm>
          <a:off x="897467" y="347133"/>
          <a:ext cx="7272865" cy="441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281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8681880"/>
              </p:ext>
            </p:extLst>
          </p:nvPr>
        </p:nvGraphicFramePr>
        <p:xfrm>
          <a:off x="889000" y="600007"/>
          <a:ext cx="7586134" cy="3435096"/>
        </p:xfrm>
        <a:graphic>
          <a:graphicData uri="http://schemas.openxmlformats.org/drawingml/2006/table">
            <a:tbl>
              <a:tblPr firstRow="1" firstCol="1" bandRow="1">
                <a:tableStyleId>{5C22544A-7EE6-4342-B048-85BDC9FD1C3A}</a:tableStyleId>
              </a:tblPr>
              <a:tblGrid>
                <a:gridCol w="5445035"/>
                <a:gridCol w="1146594"/>
                <a:gridCol w="994505"/>
              </a:tblGrid>
              <a:tr h="616095">
                <a:tc>
                  <a:txBody>
                    <a:bodyPr/>
                    <a:lstStyle/>
                    <a:p>
                      <a:pPr marL="0" marR="0">
                        <a:lnSpc>
                          <a:spcPct val="115000"/>
                        </a:lnSpc>
                        <a:spcBef>
                          <a:spcPts val="0"/>
                        </a:spcBef>
                        <a:spcAft>
                          <a:spcPts val="0"/>
                        </a:spcAft>
                      </a:pPr>
                      <a:r>
                        <a:rPr lang="en-US" sz="1400" dirty="0">
                          <a:effectLst/>
                        </a:rPr>
                        <a:t>Life Skills</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Doesn’t sound like Me</a:t>
                      </a:r>
                      <a:endParaRPr lang="en-US" sz="1400">
                        <a:effectLst/>
                        <a:latin typeface="Calibri"/>
                        <a:ea typeface="Calibri"/>
                        <a:cs typeface="Times New Roman"/>
                      </a:endParaRPr>
                    </a:p>
                  </a:txBody>
                  <a:tcPr marL="20518" marR="20518" marT="0" marB="0"/>
                </a:tc>
                <a:tc>
                  <a:txBody>
                    <a:bodyPr/>
                    <a:lstStyle/>
                    <a:p>
                      <a:pPr marL="0" marR="0" algn="ctr">
                        <a:lnSpc>
                          <a:spcPct val="115000"/>
                        </a:lnSpc>
                        <a:spcBef>
                          <a:spcPts val="0"/>
                        </a:spcBef>
                        <a:spcAft>
                          <a:spcPts val="0"/>
                        </a:spcAft>
                      </a:pPr>
                      <a:r>
                        <a:rPr lang="en-US" sz="1400">
                          <a:effectLst/>
                        </a:rPr>
                        <a:t>Sounds like Me</a:t>
                      </a:r>
                      <a:endParaRPr lang="en-US" sz="1400">
                        <a:effectLst/>
                        <a:latin typeface="Calibri"/>
                        <a:ea typeface="Calibri"/>
                        <a:cs typeface="Times New Roman"/>
                      </a:endParaRPr>
                    </a:p>
                  </a:txBody>
                  <a:tcPr marL="20518" marR="20518" marT="0" marB="0"/>
                </a:tc>
              </a:tr>
              <a:tr h="240427">
                <a:tc>
                  <a:txBody>
                    <a:bodyPr/>
                    <a:lstStyle/>
                    <a:p>
                      <a:pPr marL="0" marR="0">
                        <a:lnSpc>
                          <a:spcPct val="115000"/>
                        </a:lnSpc>
                        <a:spcBef>
                          <a:spcPts val="0"/>
                        </a:spcBef>
                        <a:spcAft>
                          <a:spcPts val="0"/>
                        </a:spcAft>
                      </a:pPr>
                      <a:r>
                        <a:rPr lang="en-US" sz="1400" dirty="0">
                          <a:effectLst/>
                        </a:rPr>
                        <a:t>1. I love learning.</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2. I laugh a lot and have a good sense of humor.</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3. I do very well at school in my core subjects.</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4. I’m independent and can think for myself.</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5. I’m flexible and able to adapt to changing circumstances.</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6. I can easily understand the thoughts and feelings of others.</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8. I’m creative.</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7. I’m self-motivated to succeed.</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9. I can control my emotions and behavior, even when upset.</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10. I’m a leader and others often look to me for leadership.</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0518" marR="20518" marT="0" marB="0" anchor="ctr"/>
                </a:tc>
              </a:tr>
              <a:tr h="240427">
                <a:tc>
                  <a:txBody>
                    <a:bodyPr/>
                    <a:lstStyle/>
                    <a:p>
                      <a:pPr marL="0" marR="0">
                        <a:lnSpc>
                          <a:spcPct val="115000"/>
                        </a:lnSpc>
                        <a:spcBef>
                          <a:spcPts val="0"/>
                        </a:spcBef>
                        <a:spcAft>
                          <a:spcPts val="0"/>
                        </a:spcAft>
                      </a:pPr>
                      <a:r>
                        <a:rPr lang="en-US" sz="1400" dirty="0">
                          <a:effectLst/>
                        </a:rPr>
                        <a:t>11. I often succeed because I don’t give up.</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20518" marR="20518"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20518" marR="20518" marT="0" marB="0" anchor="ctr"/>
                </a:tc>
              </a:tr>
            </a:tbl>
          </a:graphicData>
        </a:graphic>
      </p:graphicFrame>
    </p:spTree>
    <p:extLst>
      <p:ext uri="{BB962C8B-B14F-4D97-AF65-F5344CB8AC3E}">
        <p14:creationId xmlns:p14="http://schemas.microsoft.com/office/powerpoint/2010/main" val="203189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554342"/>
              </p:ext>
            </p:extLst>
          </p:nvPr>
        </p:nvGraphicFramePr>
        <p:xfrm>
          <a:off x="1227665" y="957119"/>
          <a:ext cx="6477001" cy="3052180"/>
        </p:xfrm>
        <a:graphic>
          <a:graphicData uri="http://schemas.openxmlformats.org/drawingml/2006/table">
            <a:tbl>
              <a:tblPr firstRow="1" firstCol="1" bandRow="1">
                <a:tableStyleId>{5C22544A-7EE6-4342-B048-85BDC9FD1C3A}</a:tableStyleId>
              </a:tblPr>
              <a:tblGrid>
                <a:gridCol w="4648941"/>
                <a:gridCol w="978957"/>
                <a:gridCol w="849103"/>
              </a:tblGrid>
              <a:tr h="445750">
                <a:tc>
                  <a:txBody>
                    <a:bodyPr/>
                    <a:lstStyle/>
                    <a:p>
                      <a:pPr marL="0" marR="0" algn="l">
                        <a:lnSpc>
                          <a:spcPct val="115000"/>
                        </a:lnSpc>
                        <a:spcBef>
                          <a:spcPts val="0"/>
                        </a:spcBef>
                        <a:spcAft>
                          <a:spcPts val="0"/>
                        </a:spcAft>
                      </a:pPr>
                      <a:r>
                        <a:rPr lang="en-US" sz="1400" dirty="0">
                          <a:effectLst/>
                        </a:rPr>
                        <a:t>Self-Care</a:t>
                      </a:r>
                      <a:endParaRPr lang="en-US" sz="1400" dirty="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Doesn’t sound like Me</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Sounds like Me</a:t>
                      </a:r>
                      <a:endParaRPr lang="en-US" sz="1400">
                        <a:effectLst/>
                        <a:latin typeface="Calibri"/>
                        <a:ea typeface="Calibri"/>
                        <a:cs typeface="Times New Roman"/>
                      </a:endParaRPr>
                    </a:p>
                  </a:txBody>
                  <a:tcPr marL="29428" marR="29428" marT="0" marB="0"/>
                </a:tc>
              </a:tr>
              <a:tr h="286694">
                <a:tc>
                  <a:txBody>
                    <a:bodyPr/>
                    <a:lstStyle/>
                    <a:p>
                      <a:pPr marL="0" marR="0" algn="l">
                        <a:lnSpc>
                          <a:spcPct val="115000"/>
                        </a:lnSpc>
                        <a:spcBef>
                          <a:spcPts val="0"/>
                        </a:spcBef>
                        <a:spcAft>
                          <a:spcPts val="0"/>
                        </a:spcAft>
                      </a:pPr>
                      <a:r>
                        <a:rPr lang="en-US" sz="1400">
                          <a:effectLst/>
                        </a:rPr>
                        <a:t>1. I exercise regularly.</a:t>
                      </a:r>
                      <a:endParaRPr lang="en-US" sz="140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r>
              <a:tr h="286694">
                <a:tc>
                  <a:txBody>
                    <a:bodyPr/>
                    <a:lstStyle/>
                    <a:p>
                      <a:pPr marL="0" marR="0" algn="l">
                        <a:lnSpc>
                          <a:spcPct val="115000"/>
                        </a:lnSpc>
                        <a:spcBef>
                          <a:spcPts val="0"/>
                        </a:spcBef>
                        <a:spcAft>
                          <a:spcPts val="0"/>
                        </a:spcAft>
                      </a:pPr>
                      <a:r>
                        <a:rPr lang="en-US" sz="1400" dirty="0">
                          <a:effectLst/>
                        </a:rPr>
                        <a:t>2. I do things that are fun for me.</a:t>
                      </a:r>
                      <a:endParaRPr lang="en-US" sz="1400" dirty="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r>
              <a:tr h="286694">
                <a:tc>
                  <a:txBody>
                    <a:bodyPr/>
                    <a:lstStyle/>
                    <a:p>
                      <a:pPr marL="0" marR="0" algn="l">
                        <a:lnSpc>
                          <a:spcPct val="115000"/>
                        </a:lnSpc>
                        <a:spcBef>
                          <a:spcPts val="0"/>
                        </a:spcBef>
                        <a:spcAft>
                          <a:spcPts val="0"/>
                        </a:spcAft>
                      </a:pPr>
                      <a:r>
                        <a:rPr lang="en-US" sz="1400">
                          <a:effectLst/>
                        </a:rPr>
                        <a:t>3. I have non-school related hobbies I do regularly.</a:t>
                      </a:r>
                      <a:endParaRPr lang="en-US" sz="140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r>
              <a:tr h="286694">
                <a:tc>
                  <a:txBody>
                    <a:bodyPr/>
                    <a:lstStyle/>
                    <a:p>
                      <a:pPr marL="0" marR="0" algn="l">
                        <a:lnSpc>
                          <a:spcPct val="115000"/>
                        </a:lnSpc>
                        <a:spcBef>
                          <a:spcPts val="0"/>
                        </a:spcBef>
                        <a:spcAft>
                          <a:spcPts val="0"/>
                        </a:spcAft>
                      </a:pPr>
                      <a:r>
                        <a:rPr lang="en-US" sz="1400" dirty="0">
                          <a:effectLst/>
                        </a:rPr>
                        <a:t>4. I stand up for myself.</a:t>
                      </a:r>
                      <a:endParaRPr lang="en-US" sz="1400" dirty="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r>
              <a:tr h="286694">
                <a:tc>
                  <a:txBody>
                    <a:bodyPr/>
                    <a:lstStyle/>
                    <a:p>
                      <a:pPr marL="0" marR="0" algn="l">
                        <a:lnSpc>
                          <a:spcPct val="115000"/>
                        </a:lnSpc>
                        <a:spcBef>
                          <a:spcPts val="0"/>
                        </a:spcBef>
                        <a:spcAft>
                          <a:spcPts val="0"/>
                        </a:spcAft>
                      </a:pPr>
                      <a:r>
                        <a:rPr lang="en-US" sz="1400">
                          <a:effectLst/>
                        </a:rPr>
                        <a:t>5. I eat a healthy (e.g. low fat) diet.</a:t>
                      </a:r>
                      <a:endParaRPr lang="en-US" sz="140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r>
              <a:tr h="293903">
                <a:tc>
                  <a:txBody>
                    <a:bodyPr/>
                    <a:lstStyle/>
                    <a:p>
                      <a:pPr marL="0" marR="0" algn="l">
                        <a:lnSpc>
                          <a:spcPct val="115000"/>
                        </a:lnSpc>
                        <a:spcBef>
                          <a:spcPts val="0"/>
                        </a:spcBef>
                        <a:spcAft>
                          <a:spcPts val="0"/>
                        </a:spcAft>
                      </a:pPr>
                      <a:r>
                        <a:rPr lang="en-US" sz="1400" dirty="0">
                          <a:effectLst/>
                        </a:rPr>
                        <a:t>6. I do NOT abuse any substances (caffeine, alcohol, or other drugs).</a:t>
                      </a:r>
                      <a:endParaRPr lang="en-US" sz="1400" dirty="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r>
              <a:tr h="391890">
                <a:tc>
                  <a:txBody>
                    <a:bodyPr/>
                    <a:lstStyle/>
                    <a:p>
                      <a:pPr marL="0" marR="0" algn="l">
                        <a:lnSpc>
                          <a:spcPct val="115000"/>
                        </a:lnSpc>
                        <a:spcBef>
                          <a:spcPts val="0"/>
                        </a:spcBef>
                        <a:spcAft>
                          <a:spcPts val="0"/>
                        </a:spcAft>
                      </a:pPr>
                      <a:r>
                        <a:rPr lang="en-US" sz="1400" dirty="0">
                          <a:effectLst/>
                        </a:rPr>
                        <a:t>7. Most nights of the week, I sleep 7-9 hours.</a:t>
                      </a:r>
                      <a:endParaRPr lang="en-US" sz="1400" dirty="0">
                        <a:effectLst/>
                        <a:latin typeface="Calibri"/>
                        <a:ea typeface="Calibri"/>
                        <a:cs typeface="Times New Roman"/>
                      </a:endParaRPr>
                    </a:p>
                  </a:txBody>
                  <a:tcPr marL="29428" marR="29428"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29428" marR="29428"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29428" marR="29428" marT="0" marB="0"/>
                </a:tc>
              </a:tr>
            </a:tbl>
          </a:graphicData>
        </a:graphic>
      </p:graphicFrame>
    </p:spTree>
    <p:extLst>
      <p:ext uri="{BB962C8B-B14F-4D97-AF65-F5344CB8AC3E}">
        <p14:creationId xmlns:p14="http://schemas.microsoft.com/office/powerpoint/2010/main" val="26991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4616776"/>
              </p:ext>
            </p:extLst>
          </p:nvPr>
        </p:nvGraphicFramePr>
        <p:xfrm>
          <a:off x="1600200" y="955748"/>
          <a:ext cx="6070599" cy="2974285"/>
        </p:xfrm>
        <a:graphic>
          <a:graphicData uri="http://schemas.openxmlformats.org/drawingml/2006/table">
            <a:tbl>
              <a:tblPr firstRow="1" firstCol="1" bandRow="1">
                <a:tableStyleId>{5C22544A-7EE6-4342-B048-85BDC9FD1C3A}</a:tableStyleId>
              </a:tblPr>
              <a:tblGrid>
                <a:gridCol w="4357243"/>
                <a:gridCol w="917532"/>
                <a:gridCol w="795824"/>
              </a:tblGrid>
              <a:tr h="545626">
                <a:tc>
                  <a:txBody>
                    <a:bodyPr/>
                    <a:lstStyle/>
                    <a:p>
                      <a:pPr marL="0" marR="0" algn="l">
                        <a:lnSpc>
                          <a:spcPct val="115000"/>
                        </a:lnSpc>
                        <a:spcBef>
                          <a:spcPts val="0"/>
                        </a:spcBef>
                        <a:spcAft>
                          <a:spcPts val="0"/>
                        </a:spcAft>
                      </a:pPr>
                      <a:r>
                        <a:rPr lang="en-US" sz="1400" dirty="0">
                          <a:effectLst/>
                        </a:rPr>
                        <a:t>Cognitive Style</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Doesn’t sound like Me</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Sounds like Me</a:t>
                      </a:r>
                      <a:endParaRPr lang="en-US" sz="1400">
                        <a:effectLst/>
                        <a:latin typeface="Calibri"/>
                        <a:ea typeface="Calibri"/>
                        <a:cs typeface="Times New Roman"/>
                      </a:endParaRPr>
                    </a:p>
                  </a:txBody>
                  <a:tcPr marL="35174" marR="35174" marT="0" marB="0"/>
                </a:tc>
              </a:tr>
              <a:tr h="349493">
                <a:tc>
                  <a:txBody>
                    <a:bodyPr/>
                    <a:lstStyle/>
                    <a:p>
                      <a:pPr marL="0" marR="0" algn="l">
                        <a:lnSpc>
                          <a:spcPct val="115000"/>
                        </a:lnSpc>
                        <a:spcBef>
                          <a:spcPts val="0"/>
                        </a:spcBef>
                        <a:spcAft>
                          <a:spcPts val="0"/>
                        </a:spcAft>
                      </a:pPr>
                      <a:r>
                        <a:rPr lang="en-US" sz="1400" dirty="0">
                          <a:effectLst/>
                        </a:rPr>
                        <a:t>1. I’m confident in my ability to succeed.</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349493">
                <a:tc>
                  <a:txBody>
                    <a:bodyPr/>
                    <a:lstStyle/>
                    <a:p>
                      <a:pPr marL="0" marR="0" algn="l">
                        <a:lnSpc>
                          <a:spcPct val="115000"/>
                        </a:lnSpc>
                        <a:spcBef>
                          <a:spcPts val="0"/>
                        </a:spcBef>
                        <a:spcAft>
                          <a:spcPts val="0"/>
                        </a:spcAft>
                      </a:pPr>
                      <a:r>
                        <a:rPr lang="en-US" sz="1400" dirty="0">
                          <a:effectLst/>
                        </a:rPr>
                        <a:t>2. I like myself.</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349493">
                <a:tc>
                  <a:txBody>
                    <a:bodyPr/>
                    <a:lstStyle/>
                    <a:p>
                      <a:pPr marL="0" marR="0" algn="l">
                        <a:lnSpc>
                          <a:spcPct val="115000"/>
                        </a:lnSpc>
                        <a:spcBef>
                          <a:spcPts val="0"/>
                        </a:spcBef>
                        <a:spcAft>
                          <a:spcPts val="0"/>
                        </a:spcAft>
                      </a:pPr>
                      <a:r>
                        <a:rPr lang="en-US" sz="1400" dirty="0">
                          <a:effectLst/>
                        </a:rPr>
                        <a:t>3. I believe I’ll be able to succeed in school.</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349493">
                <a:tc>
                  <a:txBody>
                    <a:bodyPr/>
                    <a:lstStyle/>
                    <a:p>
                      <a:pPr marL="0" marR="0" algn="l">
                        <a:lnSpc>
                          <a:spcPct val="115000"/>
                        </a:lnSpc>
                        <a:spcBef>
                          <a:spcPts val="0"/>
                        </a:spcBef>
                        <a:spcAft>
                          <a:spcPts val="0"/>
                        </a:spcAft>
                      </a:pPr>
                      <a:r>
                        <a:rPr lang="en-US" sz="1400" dirty="0">
                          <a:effectLst/>
                        </a:rPr>
                        <a:t>4. When bad things happen, I know things will get better.</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349493">
                <a:tc>
                  <a:txBody>
                    <a:bodyPr/>
                    <a:lstStyle/>
                    <a:p>
                      <a:pPr marL="0" marR="0" algn="l">
                        <a:lnSpc>
                          <a:spcPct val="115000"/>
                        </a:lnSpc>
                        <a:spcBef>
                          <a:spcPts val="0"/>
                        </a:spcBef>
                        <a:spcAft>
                          <a:spcPts val="0"/>
                        </a:spcAft>
                      </a:pPr>
                      <a:r>
                        <a:rPr lang="en-US" sz="1400" dirty="0">
                          <a:effectLst/>
                        </a:rPr>
                        <a:t>5. If I try, I can achieve pretty much anything.</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349493">
                <a:tc>
                  <a:txBody>
                    <a:bodyPr/>
                    <a:lstStyle/>
                    <a:p>
                      <a:pPr marL="0" marR="0" algn="l">
                        <a:lnSpc>
                          <a:spcPct val="115000"/>
                        </a:lnSpc>
                        <a:spcBef>
                          <a:spcPts val="0"/>
                        </a:spcBef>
                        <a:spcAft>
                          <a:spcPts val="0"/>
                        </a:spcAft>
                      </a:pPr>
                      <a:r>
                        <a:rPr lang="en-US" sz="1400" dirty="0">
                          <a:effectLst/>
                        </a:rPr>
                        <a:t>6. I’m able to set realistic goals for myself.</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bl>
          </a:graphicData>
        </a:graphic>
      </p:graphicFrame>
    </p:spTree>
    <p:extLst>
      <p:ext uri="{BB962C8B-B14F-4D97-AF65-F5344CB8AC3E}">
        <p14:creationId xmlns:p14="http://schemas.microsoft.com/office/powerpoint/2010/main" val="1370772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454593"/>
              </p:ext>
            </p:extLst>
          </p:nvPr>
        </p:nvGraphicFramePr>
        <p:xfrm>
          <a:off x="1312333" y="608614"/>
          <a:ext cx="6079067" cy="3409959"/>
        </p:xfrm>
        <a:graphic>
          <a:graphicData uri="http://schemas.openxmlformats.org/drawingml/2006/table">
            <a:tbl>
              <a:tblPr firstRow="1" firstCol="1" bandRow="1">
                <a:tableStyleId>{5C22544A-7EE6-4342-B048-85BDC9FD1C3A}</a:tableStyleId>
              </a:tblPr>
              <a:tblGrid>
                <a:gridCol w="4363321"/>
                <a:gridCol w="918813"/>
                <a:gridCol w="796933"/>
              </a:tblGrid>
              <a:tr h="625354">
                <a:tc>
                  <a:txBody>
                    <a:bodyPr/>
                    <a:lstStyle/>
                    <a:p>
                      <a:pPr marL="0" marR="0" algn="l">
                        <a:lnSpc>
                          <a:spcPct val="115000"/>
                        </a:lnSpc>
                        <a:spcBef>
                          <a:spcPts val="0"/>
                        </a:spcBef>
                        <a:spcAft>
                          <a:spcPts val="0"/>
                        </a:spcAft>
                      </a:pPr>
                      <a:r>
                        <a:rPr lang="en-US" sz="1400" dirty="0">
                          <a:effectLst/>
                        </a:rPr>
                        <a:t>Social Connections</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Doesn’t sound like Me</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Sounds like Me</a:t>
                      </a:r>
                      <a:endParaRPr lang="en-US" sz="140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1. I’m happy with the quality of my friendships.</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412358">
                <a:tc>
                  <a:txBody>
                    <a:bodyPr/>
                    <a:lstStyle/>
                    <a:p>
                      <a:pPr marL="0" marR="0" algn="l">
                        <a:lnSpc>
                          <a:spcPct val="115000"/>
                        </a:lnSpc>
                        <a:spcBef>
                          <a:spcPts val="0"/>
                        </a:spcBef>
                        <a:spcAft>
                          <a:spcPts val="0"/>
                        </a:spcAft>
                      </a:pPr>
                      <a:r>
                        <a:rPr lang="en-US" sz="1400" dirty="0">
                          <a:effectLst/>
                        </a:rPr>
                        <a:t>2. I’m an active member of an extracurricular school group or team.</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3. I volunteer my time to service in the community. </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4. I feel socially connected to others.</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5. I feel connected to something bigger than myself.</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a:effectLst/>
                        </a:rPr>
                        <a:t>6. I have close, positive relationships with my family.</a:t>
                      </a:r>
                      <a:endParaRPr lang="en-US" sz="140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bl>
          </a:graphicData>
        </a:graphic>
      </p:graphicFrame>
      <p:sp>
        <p:nvSpPr>
          <p:cNvPr id="5" name="Rectangle 1"/>
          <p:cNvSpPr>
            <a:spLocks noChangeArrowheads="1"/>
          </p:cNvSpPr>
          <p:nvPr/>
        </p:nvSpPr>
        <p:spPr bwMode="auto">
          <a:xfrm>
            <a:off x="2898775" y="95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802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83632"/>
            <a:ext cx="8920005" cy="1116517"/>
          </a:xfrm>
        </p:spPr>
        <p:txBody>
          <a:bodyPr/>
          <a:lstStyle/>
          <a:p>
            <a:r>
              <a:rPr lang="en-US" dirty="0" smtClean="0"/>
              <a:t>How do students and parents view student resilience?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3720255"/>
              </p:ext>
            </p:extLst>
          </p:nvPr>
        </p:nvGraphicFramePr>
        <p:xfrm>
          <a:off x="365125" y="1434611"/>
          <a:ext cx="8229600" cy="2233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684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87" y="276653"/>
            <a:ext cx="8920005" cy="707886"/>
          </a:xfrm>
        </p:spPr>
        <p:txBody>
          <a:bodyPr/>
          <a:lstStyle/>
          <a:p>
            <a:pPr algn="l"/>
            <a:r>
              <a:rPr lang="en-US" dirty="0" smtClean="0"/>
              <a:t>  3C Institute</a:t>
            </a:r>
            <a:endParaRPr lang="en-US" dirty="0"/>
          </a:p>
        </p:txBody>
      </p:sp>
      <p:sp>
        <p:nvSpPr>
          <p:cNvPr id="3" name="Content Placeholder 2"/>
          <p:cNvSpPr>
            <a:spLocks noGrp="1"/>
          </p:cNvSpPr>
          <p:nvPr>
            <p:ph idx="1"/>
          </p:nvPr>
        </p:nvSpPr>
        <p:spPr>
          <a:xfrm>
            <a:off x="4893734" y="1885446"/>
            <a:ext cx="4013200" cy="2308324"/>
          </a:xfrm>
        </p:spPr>
        <p:txBody>
          <a:bodyPr/>
          <a:lstStyle/>
          <a:p>
            <a:pPr marL="0" indent="0">
              <a:lnSpc>
                <a:spcPct val="100000"/>
              </a:lnSpc>
              <a:buNone/>
            </a:pPr>
            <a:r>
              <a:rPr lang="en-US" dirty="0" smtClean="0"/>
              <a:t>Grant: Dynamic e-learning to improve postsecondary transition outcomes for secondary students with high functioning autism; PI: Deb Childress</a:t>
            </a:r>
            <a:endParaRPr lang="en-US" dirty="0" smtClean="0">
              <a:solidFill>
                <a:srgbClr val="003E74"/>
              </a:solidFill>
            </a:endParaRPr>
          </a:p>
          <a:p>
            <a:pPr marL="0" indent="0">
              <a:lnSpc>
                <a:spcPct val="100000"/>
              </a:lnSpc>
              <a:buNone/>
            </a:pPr>
            <a:endParaRPr lang="en-US" dirty="0" smtClean="0">
              <a:solidFill>
                <a:srgbClr val="003E74"/>
              </a:solidFill>
            </a:endParaRPr>
          </a:p>
          <a:p>
            <a:pPr marL="0" indent="0">
              <a:lnSpc>
                <a:spcPct val="100000"/>
              </a:lnSpc>
              <a:buNone/>
            </a:pPr>
            <a:r>
              <a:rPr lang="en-US" dirty="0" smtClean="0">
                <a:solidFill>
                  <a:srgbClr val="003E74"/>
                </a:solidFill>
              </a:rPr>
              <a:t>Funded by </a:t>
            </a:r>
            <a:r>
              <a:rPr lang="en-US" dirty="0">
                <a:solidFill>
                  <a:srgbClr val="003E74"/>
                </a:solidFill>
              </a:rPr>
              <a:t>grants for the U.S. Department of Education SBIR program (ED-IES-13-C-0026</a:t>
            </a:r>
            <a:r>
              <a:rPr lang="en-US" dirty="0" smtClean="0">
                <a:solidFill>
                  <a:srgbClr val="003E74"/>
                </a:solidFill>
              </a:rPr>
              <a:t>)</a:t>
            </a:r>
            <a:endParaRPr lang="en-US" dirty="0"/>
          </a:p>
        </p:txBody>
      </p:sp>
      <p:sp>
        <p:nvSpPr>
          <p:cNvPr id="4" name="Content Placeholder 5"/>
          <p:cNvSpPr txBox="1">
            <a:spLocks/>
          </p:cNvSpPr>
          <p:nvPr/>
        </p:nvSpPr>
        <p:spPr>
          <a:xfrm>
            <a:off x="519353" y="872067"/>
            <a:ext cx="4061113" cy="325396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smtClean="0">
              <a:solidFill>
                <a:srgbClr val="706258"/>
              </a:solidFill>
            </a:endParaRPr>
          </a:p>
          <a:p>
            <a:r>
              <a:rPr lang="en-US" sz="2000" dirty="0" smtClean="0">
                <a:solidFill>
                  <a:srgbClr val="706258"/>
                </a:solidFill>
              </a:rPr>
              <a:t>Mission</a:t>
            </a:r>
          </a:p>
          <a:p>
            <a:pPr lvl="1"/>
            <a:r>
              <a:rPr lang="en-US" dirty="0" smtClean="0">
                <a:solidFill>
                  <a:srgbClr val="706258"/>
                </a:solidFill>
              </a:rPr>
              <a:t>Improve lives of children &amp; families by closing research to practice gap</a:t>
            </a:r>
          </a:p>
          <a:p>
            <a:pPr lvl="1"/>
            <a:endParaRPr lang="en-US" dirty="0" smtClean="0">
              <a:solidFill>
                <a:srgbClr val="706258"/>
              </a:solidFill>
            </a:endParaRPr>
          </a:p>
          <a:p>
            <a:r>
              <a:rPr lang="en-US" sz="2000" dirty="0" smtClean="0">
                <a:solidFill>
                  <a:srgbClr val="706258"/>
                </a:solidFill>
              </a:rPr>
              <a:t>Philosophy</a:t>
            </a:r>
          </a:p>
          <a:p>
            <a:pPr lvl="1"/>
            <a:r>
              <a:rPr lang="en-US" dirty="0" smtClean="0">
                <a:solidFill>
                  <a:srgbClr val="706258"/>
                </a:solidFill>
              </a:rPr>
              <a:t>Create usable, engaging, easy to implement, rigorously tested products that integrate with service settings</a:t>
            </a:r>
          </a:p>
        </p:txBody>
      </p:sp>
      <p:pic>
        <p:nvPicPr>
          <p:cNvPr id="1026" name="Picture 2" descr="\\grandpa.3cisd.corp\3cshared\3-C ISD\Projects\PREP Phase II\!Assets\PREP-logo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866" y="83633"/>
            <a:ext cx="1794577" cy="180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647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83632"/>
            <a:ext cx="8920005" cy="1116517"/>
          </a:xfrm>
        </p:spPr>
        <p:txBody>
          <a:bodyPr/>
          <a:lstStyle/>
          <a:p>
            <a:r>
              <a:rPr lang="en-US" dirty="0" smtClean="0"/>
              <a:t>How do students and parents view student resilience?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7728698"/>
              </p:ext>
            </p:extLst>
          </p:nvPr>
        </p:nvGraphicFramePr>
        <p:xfrm>
          <a:off x="365125" y="1434611"/>
          <a:ext cx="8229600" cy="22336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59540" y="3891064"/>
            <a:ext cx="4503907" cy="523220"/>
          </a:xfrm>
          <a:prstGeom prst="rect">
            <a:avLst/>
          </a:prstGeom>
          <a:noFill/>
        </p:spPr>
        <p:txBody>
          <a:bodyPr wrap="square" rtlCol="0">
            <a:spAutoFit/>
          </a:bodyPr>
          <a:lstStyle/>
          <a:p>
            <a:r>
              <a:rPr lang="en-US" sz="2800" dirty="0" smtClean="0">
                <a:solidFill>
                  <a:schemeClr val="accent5">
                    <a:lumMod val="75000"/>
                  </a:schemeClr>
                </a:solidFill>
              </a:rPr>
              <a:t>Who are we missing here?</a:t>
            </a:r>
            <a:endParaRPr lang="en-US" sz="2800" dirty="0">
              <a:solidFill>
                <a:schemeClr val="accent5">
                  <a:lumMod val="75000"/>
                </a:schemeClr>
              </a:solidFill>
            </a:endParaRPr>
          </a:p>
        </p:txBody>
      </p:sp>
    </p:spTree>
    <p:extLst>
      <p:ext uri="{BB962C8B-B14F-4D97-AF65-F5344CB8AC3E}">
        <p14:creationId xmlns:p14="http://schemas.microsoft.com/office/powerpoint/2010/main" val="250544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2848734"/>
              </p:ext>
            </p:extLst>
          </p:nvPr>
        </p:nvGraphicFramePr>
        <p:xfrm>
          <a:off x="1312333" y="608614"/>
          <a:ext cx="6079067" cy="3409959"/>
        </p:xfrm>
        <a:graphic>
          <a:graphicData uri="http://schemas.openxmlformats.org/drawingml/2006/table">
            <a:tbl>
              <a:tblPr firstRow="1" firstCol="1" bandRow="1">
                <a:tableStyleId>{5C22544A-7EE6-4342-B048-85BDC9FD1C3A}</a:tableStyleId>
              </a:tblPr>
              <a:tblGrid>
                <a:gridCol w="4363321"/>
                <a:gridCol w="918813"/>
                <a:gridCol w="796933"/>
              </a:tblGrid>
              <a:tr h="625354">
                <a:tc>
                  <a:txBody>
                    <a:bodyPr/>
                    <a:lstStyle/>
                    <a:p>
                      <a:pPr marL="0" marR="0" algn="l">
                        <a:lnSpc>
                          <a:spcPct val="115000"/>
                        </a:lnSpc>
                        <a:spcBef>
                          <a:spcPts val="0"/>
                        </a:spcBef>
                        <a:spcAft>
                          <a:spcPts val="0"/>
                        </a:spcAft>
                      </a:pPr>
                      <a:r>
                        <a:rPr lang="en-US" sz="1400" dirty="0">
                          <a:effectLst/>
                        </a:rPr>
                        <a:t>Social Connections</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Doesn’t sound like Me</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Sounds like Me</a:t>
                      </a:r>
                      <a:endParaRPr lang="en-US" sz="140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1. I’m happy with the quality of my friendships.</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412358">
                <a:tc>
                  <a:txBody>
                    <a:bodyPr/>
                    <a:lstStyle/>
                    <a:p>
                      <a:pPr marL="0" marR="0" algn="l">
                        <a:lnSpc>
                          <a:spcPct val="115000"/>
                        </a:lnSpc>
                        <a:spcBef>
                          <a:spcPts val="0"/>
                        </a:spcBef>
                        <a:spcAft>
                          <a:spcPts val="0"/>
                        </a:spcAft>
                      </a:pPr>
                      <a:r>
                        <a:rPr lang="en-US" sz="1400" dirty="0">
                          <a:effectLst/>
                        </a:rPr>
                        <a:t>2. I’m an active member of an extracurricular school group or team.</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3. I volunteer my time to service in the community. </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4. I feel socially connected to others.</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dirty="0">
                          <a:effectLst/>
                        </a:rPr>
                        <a:t>5. I feel connected to something bigger than myself.</a:t>
                      </a:r>
                      <a:endParaRPr lang="en-US" sz="1400" dirty="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r h="400561">
                <a:tc>
                  <a:txBody>
                    <a:bodyPr/>
                    <a:lstStyle/>
                    <a:p>
                      <a:pPr marL="0" marR="0" algn="l">
                        <a:lnSpc>
                          <a:spcPct val="115000"/>
                        </a:lnSpc>
                        <a:spcBef>
                          <a:spcPts val="0"/>
                        </a:spcBef>
                        <a:spcAft>
                          <a:spcPts val="0"/>
                        </a:spcAft>
                      </a:pPr>
                      <a:r>
                        <a:rPr lang="en-US" sz="1400">
                          <a:effectLst/>
                        </a:rPr>
                        <a:t>6. I have close, positive relationships with my family.</a:t>
                      </a:r>
                      <a:endParaRPr lang="en-US" sz="1400">
                        <a:effectLst/>
                        <a:latin typeface="Calibri"/>
                        <a:ea typeface="Calibri"/>
                        <a:cs typeface="Times New Roman"/>
                      </a:endParaRPr>
                    </a:p>
                  </a:txBody>
                  <a:tcPr marL="35174" marR="35174"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Calibri"/>
                        <a:cs typeface="Times New Roman"/>
                      </a:endParaRPr>
                    </a:p>
                  </a:txBody>
                  <a:tcPr marL="35174" marR="35174"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Calibri"/>
                        <a:cs typeface="Times New Roman"/>
                      </a:endParaRPr>
                    </a:p>
                  </a:txBody>
                  <a:tcPr marL="35174" marR="35174" marT="0" marB="0"/>
                </a:tc>
              </a:tr>
            </a:tbl>
          </a:graphicData>
        </a:graphic>
      </p:graphicFrame>
      <p:sp>
        <p:nvSpPr>
          <p:cNvPr id="5" name="Rectangle 1"/>
          <p:cNvSpPr>
            <a:spLocks noChangeArrowheads="1"/>
          </p:cNvSpPr>
          <p:nvPr/>
        </p:nvSpPr>
        <p:spPr bwMode="auto">
          <a:xfrm>
            <a:off x="2898775" y="95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ight Arrow 6"/>
          <p:cNvSpPr/>
          <p:nvPr/>
        </p:nvSpPr>
        <p:spPr>
          <a:xfrm>
            <a:off x="333925" y="2182028"/>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 name="Right Arrow 7"/>
          <p:cNvSpPr/>
          <p:nvPr/>
        </p:nvSpPr>
        <p:spPr>
          <a:xfrm>
            <a:off x="333925" y="1740915"/>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 name="Plus 8"/>
          <p:cNvSpPr/>
          <p:nvPr/>
        </p:nvSpPr>
        <p:spPr>
          <a:xfrm>
            <a:off x="670729" y="1386417"/>
            <a:ext cx="304800" cy="32804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Tree>
    <p:extLst>
      <p:ext uri="{BB962C8B-B14F-4D97-AF65-F5344CB8AC3E}">
        <p14:creationId xmlns:p14="http://schemas.microsoft.com/office/powerpoint/2010/main" val="228550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Skills</a:t>
            </a:r>
            <a:endParaRPr lang="en-US" dirty="0"/>
          </a:p>
        </p:txBody>
      </p:sp>
    </p:spTree>
    <p:extLst>
      <p:ext uri="{BB962C8B-B14F-4D97-AF65-F5344CB8AC3E}">
        <p14:creationId xmlns:p14="http://schemas.microsoft.com/office/powerpoint/2010/main" val="99084293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Resilience</a:t>
            </a:r>
            <a:endParaRPr lang="en-US" dirty="0"/>
          </a:p>
        </p:txBody>
      </p:sp>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140" t="27752" r="27472" b="28211"/>
          <a:stretch/>
        </p:blipFill>
        <p:spPr bwMode="auto">
          <a:xfrm>
            <a:off x="1535641" y="1083731"/>
            <a:ext cx="5703357" cy="299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386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Resilience</a:t>
            </a:r>
            <a:endParaRPr lang="en-US" dirty="0"/>
          </a:p>
        </p:txBody>
      </p:sp>
      <p:sp>
        <p:nvSpPr>
          <p:cNvPr id="3" name="Content Placeholder 2"/>
          <p:cNvSpPr>
            <a:spLocks noGrp="1"/>
          </p:cNvSpPr>
          <p:nvPr>
            <p:ph idx="1"/>
          </p:nvPr>
        </p:nvSpPr>
        <p:spPr>
          <a:xfrm>
            <a:off x="584200" y="884663"/>
            <a:ext cx="8229600" cy="3434786"/>
          </a:xfrm>
        </p:spPr>
        <p:txBody>
          <a:bodyPr/>
          <a:lstStyle/>
          <a:p>
            <a:pPr marL="0" indent="0">
              <a:buNone/>
            </a:pPr>
            <a:r>
              <a:rPr lang="en-US" b="1" i="1" dirty="0"/>
              <a:t>Springboard tips</a:t>
            </a:r>
            <a:endParaRPr lang="en-US" b="1" dirty="0"/>
          </a:p>
          <a:p>
            <a:pPr lvl="0">
              <a:lnSpc>
                <a:spcPct val="100000"/>
              </a:lnSpc>
              <a:spcBef>
                <a:spcPts val="1200"/>
              </a:spcBef>
            </a:pPr>
            <a:r>
              <a:rPr lang="en-US" dirty="0"/>
              <a:t>Help your teen realize that stressful situations call for support, learn how to recognize his/her stress signals, and identify the people that he/she can contact for support.</a:t>
            </a:r>
          </a:p>
          <a:p>
            <a:pPr lvl="0">
              <a:lnSpc>
                <a:spcPct val="100000"/>
              </a:lnSpc>
              <a:spcBef>
                <a:spcPts val="1200"/>
              </a:spcBef>
            </a:pPr>
            <a:r>
              <a:rPr lang="en-US" dirty="0"/>
              <a:t>Ask your teen to start the day by saying three positive things about him/herself to build the belief that he/she can handle challenges.  </a:t>
            </a:r>
          </a:p>
          <a:p>
            <a:pPr lvl="0">
              <a:lnSpc>
                <a:spcPct val="100000"/>
              </a:lnSpc>
              <a:spcBef>
                <a:spcPts val="1200"/>
              </a:spcBef>
            </a:pPr>
            <a:r>
              <a:rPr lang="en-US" dirty="0"/>
              <a:t>Remind your teen of the things that he/she has accomplished.  Together talk about the strengths that he/she has to support success during the transition to college</a:t>
            </a:r>
            <a:r>
              <a:rPr lang="en-US" dirty="0" smtClean="0"/>
              <a:t>.</a:t>
            </a:r>
            <a:endParaRPr lang="en-US" dirty="0"/>
          </a:p>
        </p:txBody>
      </p:sp>
    </p:spTree>
    <p:extLst>
      <p:ext uri="{BB962C8B-B14F-4D97-AF65-F5344CB8AC3E}">
        <p14:creationId xmlns:p14="http://schemas.microsoft.com/office/powerpoint/2010/main" val="1490008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Self-Advocacy</a:t>
            </a:r>
            <a:endParaRPr lang="en-US" dirty="0"/>
          </a:p>
        </p:txBody>
      </p:sp>
      <p:pic>
        <p:nvPicPr>
          <p:cNvPr id="614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171" t="27406" r="28913" b="26337"/>
          <a:stretch/>
        </p:blipFill>
        <p:spPr bwMode="auto">
          <a:xfrm>
            <a:off x="1498600" y="783052"/>
            <a:ext cx="613419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83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Self-Advocacy</a:t>
            </a:r>
            <a:endParaRPr lang="en-US" dirty="0"/>
          </a:p>
        </p:txBody>
      </p:sp>
      <p:sp>
        <p:nvSpPr>
          <p:cNvPr id="3" name="Content Placeholder 2"/>
          <p:cNvSpPr>
            <a:spLocks noGrp="1"/>
          </p:cNvSpPr>
          <p:nvPr>
            <p:ph idx="1"/>
          </p:nvPr>
        </p:nvSpPr>
        <p:spPr>
          <a:xfrm>
            <a:off x="457200" y="843969"/>
            <a:ext cx="8229600" cy="3280898"/>
          </a:xfrm>
        </p:spPr>
        <p:txBody>
          <a:bodyPr/>
          <a:lstStyle/>
          <a:p>
            <a:pPr marL="0" indent="0">
              <a:buNone/>
            </a:pPr>
            <a:r>
              <a:rPr lang="en-US" b="1" i="1" dirty="0"/>
              <a:t>Springboard tips</a:t>
            </a:r>
            <a:endParaRPr lang="en-US" b="1" dirty="0"/>
          </a:p>
          <a:p>
            <a:pPr lvl="0">
              <a:lnSpc>
                <a:spcPct val="100000"/>
              </a:lnSpc>
              <a:spcBef>
                <a:spcPts val="1200"/>
              </a:spcBef>
            </a:pPr>
            <a:r>
              <a:rPr lang="en-US" dirty="0"/>
              <a:t>Your teen should understand his/her abilities, set goals, and take steps to achieve these goals. Have your teen make a list of his/her current responsibilities and set goals about which responsibilities he/she can start to do more independently.</a:t>
            </a:r>
          </a:p>
          <a:p>
            <a:pPr lvl="0">
              <a:lnSpc>
                <a:spcPct val="100000"/>
              </a:lnSpc>
              <a:spcBef>
                <a:spcPts val="1200"/>
              </a:spcBef>
            </a:pPr>
            <a:r>
              <a:rPr lang="en-US" dirty="0"/>
              <a:t>Talk with your teen about self-advocacy and help him/her gain more independence during the high school years. Empower your teen by supporting activities in which you know he/she can be successful independently. </a:t>
            </a:r>
          </a:p>
          <a:p>
            <a:endParaRPr lang="en-US" dirty="0"/>
          </a:p>
          <a:p>
            <a:endParaRPr lang="en-US" dirty="0"/>
          </a:p>
        </p:txBody>
      </p:sp>
    </p:spTree>
    <p:extLst>
      <p:ext uri="{BB962C8B-B14F-4D97-AF65-F5344CB8AC3E}">
        <p14:creationId xmlns:p14="http://schemas.microsoft.com/office/powerpoint/2010/main" val="67906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Early</a:t>
            </a:r>
            <a:endParaRPr lang="en-US" dirty="0"/>
          </a:p>
        </p:txBody>
      </p:sp>
      <p:pic>
        <p:nvPicPr>
          <p:cNvPr id="5123"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7623" t="5735" r="7915" b="4761"/>
          <a:stretch/>
        </p:blipFill>
        <p:spPr bwMode="auto">
          <a:xfrm>
            <a:off x="1193800" y="791519"/>
            <a:ext cx="6561666" cy="376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112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Early</a:t>
            </a:r>
            <a:endParaRPr lang="en-US" dirty="0"/>
          </a:p>
        </p:txBody>
      </p:sp>
      <p:sp>
        <p:nvSpPr>
          <p:cNvPr id="3" name="Content Placeholder 2"/>
          <p:cNvSpPr>
            <a:spLocks noGrp="1"/>
          </p:cNvSpPr>
          <p:nvPr>
            <p:ph idx="1"/>
          </p:nvPr>
        </p:nvSpPr>
        <p:spPr>
          <a:xfrm>
            <a:off x="457200" y="671519"/>
            <a:ext cx="8229600" cy="3810274"/>
          </a:xfrm>
        </p:spPr>
        <p:txBody>
          <a:bodyPr/>
          <a:lstStyle/>
          <a:p>
            <a:pPr marL="0" indent="0">
              <a:buNone/>
            </a:pPr>
            <a:r>
              <a:rPr lang="en-US" b="1" i="1" dirty="0"/>
              <a:t>Springboard tips</a:t>
            </a:r>
            <a:endParaRPr lang="en-US" b="1" dirty="0"/>
          </a:p>
          <a:p>
            <a:pPr lvl="0">
              <a:lnSpc>
                <a:spcPct val="100000"/>
              </a:lnSpc>
              <a:spcBef>
                <a:spcPts val="1200"/>
              </a:spcBef>
            </a:pPr>
            <a:r>
              <a:rPr lang="en-US" dirty="0"/>
              <a:t>Help your teen make a chart of the different types of PSE options.  Together evaluate factors such as: cost, distance from home, admission requirements, availability of supports, program duration, and size of the school.  Discuss how different programs match your teen’s academic goals. </a:t>
            </a:r>
          </a:p>
          <a:p>
            <a:pPr lvl="0">
              <a:lnSpc>
                <a:spcPct val="100000"/>
              </a:lnSpc>
              <a:spcBef>
                <a:spcPts val="1200"/>
              </a:spcBef>
            </a:pPr>
            <a:r>
              <a:rPr lang="en-US" dirty="0"/>
              <a:t>Help your teen make a list of programs/schools that he/she would like to attend.  Examine those specific schools for the factors listed above by exploring the school website.</a:t>
            </a:r>
          </a:p>
          <a:p>
            <a:pPr lvl="0">
              <a:lnSpc>
                <a:spcPct val="100000"/>
              </a:lnSpc>
              <a:spcBef>
                <a:spcPts val="1200"/>
              </a:spcBef>
            </a:pPr>
            <a:r>
              <a:rPr lang="en-US" dirty="0"/>
              <a:t>Setup a campus tour. Seeing the campus can ease anxiety and point out areas for further exploration. </a:t>
            </a:r>
          </a:p>
          <a:p>
            <a:pPr marL="0" indent="0">
              <a:lnSpc>
                <a:spcPct val="100000"/>
              </a:lnSpc>
              <a:spcBef>
                <a:spcPts val="1200"/>
              </a:spcBef>
              <a:buNone/>
            </a:pPr>
            <a:r>
              <a:rPr lang="en-US" b="1" dirty="0"/>
              <a:t> </a:t>
            </a:r>
            <a:endParaRPr lang="en-US" dirty="0"/>
          </a:p>
        </p:txBody>
      </p:sp>
    </p:spTree>
    <p:extLst>
      <p:ext uri="{BB962C8B-B14F-4D97-AF65-F5344CB8AC3E}">
        <p14:creationId xmlns:p14="http://schemas.microsoft.com/office/powerpoint/2010/main" val="41604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Disability Services</a:t>
            </a:r>
            <a:endParaRPr lang="en-US"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958" t="26252" r="28064" b="26899"/>
          <a:stretch/>
        </p:blipFill>
        <p:spPr bwMode="auto">
          <a:xfrm>
            <a:off x="2037993" y="791519"/>
            <a:ext cx="5590473" cy="322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96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601133" y="1742038"/>
            <a:ext cx="8229600" cy="1508105"/>
          </a:xfrm>
        </p:spPr>
        <p:txBody>
          <a:bodyPr/>
          <a:lstStyle/>
          <a:p>
            <a:pPr marL="342900" indent="-342900">
              <a:lnSpc>
                <a:spcPct val="100000"/>
              </a:lnSpc>
              <a:spcBef>
                <a:spcPts val="1200"/>
              </a:spcBef>
              <a:buFont typeface="+mj-lt"/>
              <a:buAutoNum type="arabicParenR"/>
            </a:pPr>
            <a:r>
              <a:rPr lang="en-US" dirty="0" smtClean="0"/>
              <a:t>Describe some of the common challenges/concerns that students may experience as they transition to postsecondary education</a:t>
            </a:r>
          </a:p>
          <a:p>
            <a:pPr marL="342900" indent="-342900">
              <a:lnSpc>
                <a:spcPct val="100000"/>
              </a:lnSpc>
              <a:spcBef>
                <a:spcPts val="1200"/>
              </a:spcBef>
              <a:buFont typeface="+mj-lt"/>
              <a:buAutoNum type="arabicParenR"/>
            </a:pPr>
            <a:r>
              <a:rPr lang="en-US" dirty="0" smtClean="0"/>
              <a:t>Learn how resilience supports success </a:t>
            </a:r>
          </a:p>
          <a:p>
            <a:pPr marL="342900" indent="-342900">
              <a:lnSpc>
                <a:spcPct val="100000"/>
              </a:lnSpc>
              <a:spcBef>
                <a:spcPts val="1200"/>
              </a:spcBef>
              <a:buFont typeface="+mj-lt"/>
              <a:buAutoNum type="arabicParenR"/>
            </a:pPr>
            <a:r>
              <a:rPr lang="en-US" dirty="0" smtClean="0"/>
              <a:t>Generate a list of topics to review with your support network</a:t>
            </a:r>
            <a:endParaRPr lang="en-US" dirty="0"/>
          </a:p>
        </p:txBody>
      </p:sp>
    </p:spTree>
    <p:extLst>
      <p:ext uri="{BB962C8B-B14F-4D97-AF65-F5344CB8AC3E}">
        <p14:creationId xmlns:p14="http://schemas.microsoft.com/office/powerpoint/2010/main" val="359036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Disability Services</a:t>
            </a:r>
            <a:endParaRPr lang="en-US" dirty="0"/>
          </a:p>
        </p:txBody>
      </p:sp>
      <p:sp>
        <p:nvSpPr>
          <p:cNvPr id="3" name="Content Placeholder 2"/>
          <p:cNvSpPr>
            <a:spLocks noGrp="1"/>
          </p:cNvSpPr>
          <p:nvPr>
            <p:ph idx="1"/>
          </p:nvPr>
        </p:nvSpPr>
        <p:spPr>
          <a:xfrm>
            <a:off x="457200" y="837685"/>
            <a:ext cx="8229600" cy="3988784"/>
          </a:xfrm>
        </p:spPr>
        <p:txBody>
          <a:bodyPr/>
          <a:lstStyle/>
          <a:p>
            <a:pPr marL="0" indent="0">
              <a:buNone/>
            </a:pPr>
            <a:r>
              <a:rPr lang="en-US" b="1" i="1" dirty="0"/>
              <a:t>Springboard tips</a:t>
            </a:r>
            <a:endParaRPr lang="en-US" b="1" dirty="0"/>
          </a:p>
          <a:p>
            <a:pPr lvl="0">
              <a:lnSpc>
                <a:spcPct val="100000"/>
              </a:lnSpc>
              <a:spcBef>
                <a:spcPts val="1200"/>
              </a:spcBef>
            </a:pPr>
            <a:r>
              <a:rPr lang="en-US" dirty="0"/>
              <a:t>Talk with your teen about the pros and cons of disclosing his/her disability. Be sure to discuss how disclosure doesn’t have to be all or nothing (you can share information about your disability with only certain people</a:t>
            </a:r>
            <a:r>
              <a:rPr lang="en-US" dirty="0" smtClean="0"/>
              <a:t>).</a:t>
            </a:r>
          </a:p>
          <a:p>
            <a:pPr lvl="0">
              <a:lnSpc>
                <a:spcPct val="100000"/>
              </a:lnSpc>
              <a:spcBef>
                <a:spcPts val="1200"/>
              </a:spcBef>
            </a:pPr>
            <a:r>
              <a:rPr lang="en-US" dirty="0" smtClean="0"/>
              <a:t>Begin </a:t>
            </a:r>
            <a:r>
              <a:rPr lang="en-US" dirty="0"/>
              <a:t>to collect documentation such as reports that list your teen’s current diagnosis, how his/her disability affects any major life activity, how the disability affects his/her academic performance, and a copy of his/her recent IEP</a:t>
            </a:r>
            <a:r>
              <a:rPr lang="en-US" dirty="0" smtClean="0"/>
              <a:t>.</a:t>
            </a:r>
          </a:p>
          <a:p>
            <a:pPr lvl="0">
              <a:lnSpc>
                <a:spcPct val="100000"/>
              </a:lnSpc>
              <a:spcBef>
                <a:spcPts val="1200"/>
              </a:spcBef>
            </a:pPr>
            <a:r>
              <a:rPr lang="en-US" dirty="0" smtClean="0"/>
              <a:t>When </a:t>
            </a:r>
            <a:r>
              <a:rPr lang="en-US" dirty="0"/>
              <a:t>admitted, have your teen check with disability services to obtain a complete list of the procedures and required documentation for applying for services, as this varies by school.</a:t>
            </a:r>
          </a:p>
          <a:p>
            <a:endParaRPr lang="en-US" dirty="0"/>
          </a:p>
        </p:txBody>
      </p:sp>
    </p:spTree>
    <p:extLst>
      <p:ext uri="{BB962C8B-B14F-4D97-AF65-F5344CB8AC3E}">
        <p14:creationId xmlns:p14="http://schemas.microsoft.com/office/powerpoint/2010/main" val="2515110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1034"/>
            <a:ext cx="8920005" cy="707886"/>
          </a:xfrm>
        </p:spPr>
        <p:txBody>
          <a:bodyPr/>
          <a:lstStyle/>
          <a:p>
            <a:r>
              <a:rPr lang="en-US" dirty="0" smtClean="0"/>
              <a:t>Make Social Connections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87" t="29487" r="30787" b="30556"/>
          <a:stretch/>
        </p:blipFill>
        <p:spPr bwMode="auto">
          <a:xfrm>
            <a:off x="1487444" y="706852"/>
            <a:ext cx="5870091" cy="330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16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1034"/>
            <a:ext cx="8920005" cy="707886"/>
          </a:xfrm>
        </p:spPr>
        <p:txBody>
          <a:bodyPr/>
          <a:lstStyle/>
          <a:p>
            <a:r>
              <a:rPr lang="en-US" dirty="0" smtClean="0"/>
              <a:t>Make Social Connections</a:t>
            </a:r>
            <a:endParaRPr lang="en-US" dirty="0"/>
          </a:p>
        </p:txBody>
      </p:sp>
      <p:sp>
        <p:nvSpPr>
          <p:cNvPr id="3" name="Content Placeholder 2"/>
          <p:cNvSpPr>
            <a:spLocks noGrp="1"/>
          </p:cNvSpPr>
          <p:nvPr>
            <p:ph idx="1"/>
          </p:nvPr>
        </p:nvSpPr>
        <p:spPr>
          <a:xfrm>
            <a:off x="433089" y="541587"/>
            <a:ext cx="8710911" cy="4696670"/>
          </a:xfrm>
        </p:spPr>
        <p:txBody>
          <a:bodyPr/>
          <a:lstStyle/>
          <a:p>
            <a:pPr marL="0" indent="0">
              <a:lnSpc>
                <a:spcPct val="100000"/>
              </a:lnSpc>
              <a:buNone/>
            </a:pPr>
            <a:r>
              <a:rPr lang="en-US" b="1" i="1" dirty="0"/>
              <a:t>Springboard tips</a:t>
            </a:r>
            <a:endParaRPr lang="en-US" b="1" dirty="0"/>
          </a:p>
          <a:p>
            <a:pPr lvl="0">
              <a:lnSpc>
                <a:spcPct val="100000"/>
              </a:lnSpc>
              <a:spcAft>
                <a:spcPts val="1200"/>
              </a:spcAft>
            </a:pPr>
            <a:r>
              <a:rPr lang="en-US" dirty="0"/>
              <a:t>Develop a plan with your teen for how he/she can join in by exploring special interest clubs at schools that fit with his/her personal interests. When you join a special interest club, you will automatically have something to talk </a:t>
            </a:r>
            <a:r>
              <a:rPr lang="en-US" dirty="0" smtClean="0"/>
              <a:t>about!</a:t>
            </a:r>
          </a:p>
          <a:p>
            <a:pPr lvl="0">
              <a:lnSpc>
                <a:spcPct val="100000"/>
              </a:lnSpc>
              <a:spcAft>
                <a:spcPts val="1200"/>
              </a:spcAft>
            </a:pPr>
            <a:r>
              <a:rPr lang="en-US" dirty="0" smtClean="0"/>
              <a:t>Ask </a:t>
            </a:r>
            <a:r>
              <a:rPr lang="en-US" dirty="0"/>
              <a:t>your teen to assess if he/she is giving welcoming social cues.  Is his body language and verbal communication sending the right message to others</a:t>
            </a:r>
            <a:r>
              <a:rPr lang="en-US" dirty="0" smtClean="0"/>
              <a:t>?</a:t>
            </a:r>
          </a:p>
          <a:p>
            <a:pPr lvl="0">
              <a:lnSpc>
                <a:spcPct val="100000"/>
              </a:lnSpc>
              <a:spcAft>
                <a:spcPts val="1200"/>
              </a:spcAft>
            </a:pPr>
            <a:r>
              <a:rPr lang="en-US" dirty="0" smtClean="0"/>
              <a:t>Discuss </a:t>
            </a:r>
            <a:r>
              <a:rPr lang="en-US" dirty="0"/>
              <a:t>how your teen will maintain his/her existing social network and how this network can still be helpful during the college transition. </a:t>
            </a:r>
            <a:endParaRPr lang="en-US" dirty="0" smtClean="0"/>
          </a:p>
          <a:p>
            <a:pPr lvl="0">
              <a:lnSpc>
                <a:spcPct val="100000"/>
              </a:lnSpc>
              <a:spcAft>
                <a:spcPts val="1200"/>
              </a:spcAft>
            </a:pPr>
            <a:r>
              <a:rPr lang="en-US" dirty="0" smtClean="0"/>
              <a:t>Acknowledge </a:t>
            </a:r>
            <a:r>
              <a:rPr lang="en-US" dirty="0"/>
              <a:t>that while building social connections takes effort, and that not every attempt at meeting new people will be successful, college is a new start and an excellent opportunity to meet a new group of people who share his/her interests, thoughts, and experiences.</a:t>
            </a:r>
          </a:p>
          <a:p>
            <a:r>
              <a:rPr lang="en-US" dirty="0"/>
              <a:t> </a:t>
            </a:r>
          </a:p>
          <a:p>
            <a:endParaRPr lang="en-US" dirty="0"/>
          </a:p>
        </p:txBody>
      </p:sp>
    </p:spTree>
    <p:extLst>
      <p:ext uri="{BB962C8B-B14F-4D97-AF65-F5344CB8AC3E}">
        <p14:creationId xmlns:p14="http://schemas.microsoft.com/office/powerpoint/2010/main" val="2221880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372533"/>
            <a:ext cx="8920005" cy="990600"/>
          </a:xfrm>
        </p:spPr>
        <p:txBody>
          <a:bodyPr/>
          <a:lstStyle/>
          <a:p>
            <a:r>
              <a:rPr lang="en-US" sz="3600" b="1" dirty="0"/>
              <a:t>Questions for Educators/Guidance Counselor</a:t>
            </a:r>
            <a:r>
              <a:rPr lang="en-US" dirty="0"/>
              <a:t/>
            </a:r>
            <a:br>
              <a:rPr lang="en-US" dirty="0"/>
            </a:br>
            <a:endParaRPr lang="en-US" dirty="0"/>
          </a:p>
        </p:txBody>
      </p:sp>
      <p:sp>
        <p:nvSpPr>
          <p:cNvPr id="3" name="Content Placeholder 2"/>
          <p:cNvSpPr>
            <a:spLocks noGrp="1"/>
          </p:cNvSpPr>
          <p:nvPr>
            <p:ph idx="1"/>
          </p:nvPr>
        </p:nvSpPr>
        <p:spPr>
          <a:xfrm>
            <a:off x="601134" y="1216156"/>
            <a:ext cx="8229600" cy="2721001"/>
          </a:xfrm>
        </p:spPr>
        <p:txBody>
          <a:bodyPr/>
          <a:lstStyle/>
          <a:p>
            <a:pPr lvl="0"/>
            <a:r>
              <a:rPr lang="en-US" dirty="0"/>
              <a:t>How can I take a larger role in establishing IEP and transition plan goals?</a:t>
            </a:r>
          </a:p>
          <a:p>
            <a:pPr lvl="0"/>
            <a:r>
              <a:rPr lang="en-US" dirty="0"/>
              <a:t>What are local PSE programs that are particularly good at supporting students with ASD?</a:t>
            </a:r>
          </a:p>
          <a:p>
            <a:pPr lvl="0"/>
            <a:r>
              <a:rPr lang="en-US" dirty="0"/>
              <a:t>What IEP goals do you recommend to help me establish independent learning and advocacy skills?</a:t>
            </a:r>
          </a:p>
          <a:p>
            <a:pPr lvl="0"/>
            <a:r>
              <a:rPr lang="en-US" dirty="0"/>
              <a:t>When can we start developing my transition portfolio?</a:t>
            </a:r>
          </a:p>
          <a:p>
            <a:pPr lvl="0"/>
            <a:r>
              <a:rPr lang="en-US" dirty="0"/>
              <a:t>What do you see as my strengths going into PSE?</a:t>
            </a:r>
          </a:p>
          <a:p>
            <a:endParaRPr lang="en-US" dirty="0"/>
          </a:p>
        </p:txBody>
      </p:sp>
    </p:spTree>
    <p:extLst>
      <p:ext uri="{BB962C8B-B14F-4D97-AF65-F5344CB8AC3E}">
        <p14:creationId xmlns:p14="http://schemas.microsoft.com/office/powerpoint/2010/main" val="229557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21" y="319853"/>
            <a:ext cx="8920005" cy="707886"/>
          </a:xfrm>
        </p:spPr>
        <p:txBody>
          <a:body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344" y="0"/>
            <a:ext cx="3976577" cy="514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0" y="1933147"/>
            <a:ext cx="4572000" cy="646331"/>
          </a:xfrm>
          <a:prstGeom prst="rect">
            <a:avLst/>
          </a:prstGeom>
        </p:spPr>
        <p:txBody>
          <a:bodyPr>
            <a:spAutoFit/>
          </a:bodyPr>
          <a:lstStyle/>
          <a:p>
            <a:r>
              <a:rPr lang="en-US" dirty="0"/>
              <a:t>https://www.youtube.com/watch?v=BCRK7-ZnRvs&amp;feature=youtu.be </a:t>
            </a:r>
          </a:p>
        </p:txBody>
      </p:sp>
    </p:spTree>
    <p:extLst>
      <p:ext uri="{BB962C8B-B14F-4D97-AF65-F5344CB8AC3E}">
        <p14:creationId xmlns:p14="http://schemas.microsoft.com/office/powerpoint/2010/main" val="3330018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44332" y="3649134"/>
            <a:ext cx="1286933" cy="914400"/>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p:cNvSpPr>
            <a:spLocks noGrp="1"/>
          </p:cNvSpPr>
          <p:nvPr>
            <p:ph type="title"/>
          </p:nvPr>
        </p:nvSpPr>
        <p:spPr/>
        <p:txBody>
          <a:bodyPr/>
          <a:lstStyle/>
          <a:p>
            <a:r>
              <a:rPr lang="en-US" dirty="0" smtClean="0"/>
              <a:t>Design Process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8675659"/>
              </p:ext>
            </p:extLst>
          </p:nvPr>
        </p:nvGraphicFramePr>
        <p:xfrm>
          <a:off x="119821" y="784225"/>
          <a:ext cx="5666773" cy="388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84334" y="1684866"/>
            <a:ext cx="2827866" cy="1477328"/>
          </a:xfrm>
          <a:prstGeom prst="rect">
            <a:avLst/>
          </a:prstGeom>
          <a:noFill/>
        </p:spPr>
        <p:txBody>
          <a:bodyPr wrap="square" rtlCol="0">
            <a:spAutoFit/>
          </a:bodyPr>
          <a:lstStyle/>
          <a:p>
            <a:r>
              <a:rPr lang="en-US" dirty="0" smtClean="0"/>
              <a:t>To learn more or possibly participate in the development of PREP, contact Deb at childress@3cisd.com</a:t>
            </a:r>
            <a:endParaRPr lang="en-US" dirty="0"/>
          </a:p>
        </p:txBody>
      </p:sp>
    </p:spTree>
    <p:extLst>
      <p:ext uri="{BB962C8B-B14F-4D97-AF65-F5344CB8AC3E}">
        <p14:creationId xmlns:p14="http://schemas.microsoft.com/office/powerpoint/2010/main" val="536300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Rectangle 3"/>
          <p:cNvSpPr/>
          <p:nvPr/>
        </p:nvSpPr>
        <p:spPr>
          <a:xfrm>
            <a:off x="2194560" y="2078643"/>
            <a:ext cx="4975860" cy="646331"/>
          </a:xfrm>
          <a:prstGeom prst="rect">
            <a:avLst/>
          </a:prstGeom>
        </p:spPr>
        <p:txBody>
          <a:bodyPr wrap="square">
            <a:spAutoFit/>
          </a:bodyPr>
          <a:lstStyle/>
          <a:p>
            <a:r>
              <a:rPr lang="en-US" dirty="0"/>
              <a:t>Contact information: Deb Childress, Ph.D.</a:t>
            </a:r>
          </a:p>
          <a:p>
            <a:r>
              <a:rPr lang="en-US" dirty="0">
                <a:hlinkClick r:id="rId3"/>
              </a:rPr>
              <a:t>childress@3cisd.com</a:t>
            </a:r>
            <a:r>
              <a:rPr lang="en-US" dirty="0"/>
              <a:t>; (919) 677-0102 </a:t>
            </a:r>
            <a:r>
              <a:rPr lang="en-US" dirty="0" err="1"/>
              <a:t>ext</a:t>
            </a:r>
            <a:r>
              <a:rPr lang="en-US" dirty="0"/>
              <a:t> 515</a:t>
            </a:r>
          </a:p>
        </p:txBody>
      </p:sp>
      <p:sp>
        <p:nvSpPr>
          <p:cNvPr id="5" name="Rectangle 4"/>
          <p:cNvSpPr/>
          <p:nvPr/>
        </p:nvSpPr>
        <p:spPr>
          <a:xfrm rot="10800000" flipV="1">
            <a:off x="2628900" y="3049309"/>
            <a:ext cx="4716780" cy="923330"/>
          </a:xfrm>
          <a:prstGeom prst="rect">
            <a:avLst/>
          </a:prstGeom>
        </p:spPr>
        <p:txBody>
          <a:bodyPr wrap="square">
            <a:spAutoFit/>
          </a:bodyPr>
          <a:lstStyle/>
          <a:p>
            <a:r>
              <a:rPr lang="en-US" dirty="0">
                <a:solidFill>
                  <a:srgbClr val="003E74"/>
                </a:solidFill>
              </a:rPr>
              <a:t>Funded in part by grants for the U.S. Department of Education SBIR program (</a:t>
            </a:r>
            <a:r>
              <a:rPr lang="en-US" dirty="0" smtClean="0">
                <a:solidFill>
                  <a:srgbClr val="003E74"/>
                </a:solidFill>
              </a:rPr>
              <a:t>ED-IES-13-C-0026)</a:t>
            </a:r>
            <a:endParaRPr lang="en-US" dirty="0">
              <a:solidFill>
                <a:srgbClr val="003E74"/>
              </a:solidFill>
            </a:endParaRPr>
          </a:p>
        </p:txBody>
      </p:sp>
    </p:spTree>
    <p:extLst>
      <p:ext uri="{BB962C8B-B14F-4D97-AF65-F5344CB8AC3E}">
        <p14:creationId xmlns:p14="http://schemas.microsoft.com/office/powerpoint/2010/main" val="137961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Concerns &amp; Challenges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77672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58085"/>
            <a:ext cx="8229600" cy="1391407"/>
          </a:xfrm>
        </p:spPr>
        <p:txBody>
          <a:bodyPr/>
          <a:lstStyle/>
          <a:p>
            <a:pPr marL="0" indent="0">
              <a:buNone/>
            </a:pPr>
            <a:r>
              <a:rPr lang="en-US" dirty="0"/>
              <a:t>The research shows the stress level of college students typically increases significantly during their first year of college, and that first- and second-year students experience more stress, anxiety, and depression than upper classmen. </a:t>
            </a:r>
          </a:p>
        </p:txBody>
      </p:sp>
    </p:spTree>
    <p:extLst>
      <p:ext uri="{BB962C8B-B14F-4D97-AF65-F5344CB8AC3E}">
        <p14:creationId xmlns:p14="http://schemas.microsoft.com/office/powerpoint/2010/main" val="412639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childress\Desktop\parent short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418" y="205143"/>
            <a:ext cx="7014794" cy="4544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821" y="83633"/>
            <a:ext cx="2293179" cy="369332"/>
          </a:xfrm>
          <a:prstGeom prst="rect">
            <a:avLst/>
          </a:prstGeom>
          <a:solidFill>
            <a:schemeClr val="accent3">
              <a:lumMod val="20000"/>
              <a:lumOff val="80000"/>
              <a:alpha val="80000"/>
            </a:schemeClr>
          </a:solidFill>
          <a:effectLst>
            <a:glow rad="101600">
              <a:schemeClr val="accent6">
                <a:satMod val="175000"/>
                <a:alpha val="40000"/>
              </a:schemeClr>
            </a:glow>
          </a:effectLst>
        </p:spPr>
        <p:txBody>
          <a:bodyPr wrap="square" rtlCol="0">
            <a:spAutoFit/>
          </a:bodyPr>
          <a:lstStyle/>
          <a:p>
            <a:r>
              <a:rPr lang="en-US" b="1" dirty="0" smtClean="0">
                <a:solidFill>
                  <a:srgbClr val="007298"/>
                </a:solidFill>
              </a:rPr>
              <a:t>Parents’ Concerns</a:t>
            </a:r>
            <a:endParaRPr lang="en-US" b="1" dirty="0">
              <a:solidFill>
                <a:srgbClr val="007298"/>
              </a:solidFill>
            </a:endParaRPr>
          </a:p>
        </p:txBody>
      </p:sp>
    </p:spTree>
    <p:extLst>
      <p:ext uri="{BB962C8B-B14F-4D97-AF65-F5344CB8AC3E}">
        <p14:creationId xmlns:p14="http://schemas.microsoft.com/office/powerpoint/2010/main" val="117336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3075" name="Picture 3" descr="C:\Users\childress\Desktop\student 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80" y="355555"/>
            <a:ext cx="6568079" cy="4254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821" y="83633"/>
            <a:ext cx="3876446" cy="369332"/>
          </a:xfrm>
          <a:prstGeom prst="rect">
            <a:avLst/>
          </a:prstGeom>
          <a:solidFill>
            <a:schemeClr val="accent3">
              <a:lumMod val="20000"/>
              <a:lumOff val="80000"/>
              <a:alpha val="80000"/>
            </a:schemeClr>
          </a:solidFill>
          <a:effectLst>
            <a:glow rad="101600">
              <a:schemeClr val="accent6">
                <a:satMod val="175000"/>
                <a:alpha val="40000"/>
              </a:schemeClr>
            </a:glow>
          </a:effectLst>
        </p:spPr>
        <p:txBody>
          <a:bodyPr wrap="square" rtlCol="0">
            <a:spAutoFit/>
          </a:bodyPr>
          <a:lstStyle/>
          <a:p>
            <a:r>
              <a:rPr lang="en-US" b="1" dirty="0" smtClean="0">
                <a:solidFill>
                  <a:srgbClr val="007298"/>
                </a:solidFill>
              </a:rPr>
              <a:t>High School Students’ Concerns</a:t>
            </a:r>
            <a:endParaRPr lang="en-US" b="1" dirty="0">
              <a:solidFill>
                <a:srgbClr val="007298"/>
              </a:solidFill>
            </a:endParaRPr>
          </a:p>
        </p:txBody>
      </p:sp>
    </p:spTree>
    <p:extLst>
      <p:ext uri="{BB962C8B-B14F-4D97-AF65-F5344CB8AC3E}">
        <p14:creationId xmlns:p14="http://schemas.microsoft.com/office/powerpoint/2010/main" val="311602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spTree>
    <p:extLst>
      <p:ext uri="{BB962C8B-B14F-4D97-AF65-F5344CB8AC3E}">
        <p14:creationId xmlns:p14="http://schemas.microsoft.com/office/powerpoint/2010/main" val="7102334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resilience?</a:t>
            </a:r>
            <a:endParaRPr lang="en-US" dirty="0"/>
          </a:p>
        </p:txBody>
      </p:sp>
      <p:sp>
        <p:nvSpPr>
          <p:cNvPr id="3" name="Content Placeholder 2"/>
          <p:cNvSpPr>
            <a:spLocks noGrp="1"/>
          </p:cNvSpPr>
          <p:nvPr>
            <p:ph idx="1"/>
          </p:nvPr>
        </p:nvSpPr>
        <p:spPr>
          <a:xfrm>
            <a:off x="154093" y="923382"/>
            <a:ext cx="3765973" cy="3447098"/>
          </a:xfrm>
        </p:spPr>
        <p:txBody>
          <a:bodyPr/>
          <a:lstStyle/>
          <a:p>
            <a:pPr>
              <a:lnSpc>
                <a:spcPct val="100000"/>
              </a:lnSpc>
              <a:spcBef>
                <a:spcPts val="1200"/>
              </a:spcBef>
            </a:pPr>
            <a:r>
              <a:rPr lang="en-US" dirty="0" smtClean="0"/>
              <a:t>The ability to adjust to circumstances and keep going in the face of adverse or changing circumstances….major or minor.</a:t>
            </a:r>
          </a:p>
          <a:p>
            <a:pPr>
              <a:lnSpc>
                <a:spcPct val="100000"/>
              </a:lnSpc>
              <a:spcBef>
                <a:spcPts val="1200"/>
              </a:spcBef>
            </a:pPr>
            <a:r>
              <a:rPr lang="en-US" dirty="0" smtClean="0"/>
              <a:t>Resilience helps us take on challenges and embrace new experiences.  </a:t>
            </a:r>
          </a:p>
          <a:p>
            <a:pPr>
              <a:lnSpc>
                <a:spcPct val="100000"/>
              </a:lnSpc>
              <a:spcBef>
                <a:spcPts val="1200"/>
              </a:spcBef>
            </a:pPr>
            <a:r>
              <a:rPr lang="en-US" dirty="0" smtClean="0"/>
              <a:t>A lack of resilience can lead to anxiety, poor self-care, depression, and risky behaviors, such as substance abuse. </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0" t="9722" r="10976" b="12500"/>
          <a:stretch/>
        </p:blipFill>
        <p:spPr bwMode="auto">
          <a:xfrm>
            <a:off x="3920066" y="1020234"/>
            <a:ext cx="5223934"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7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C Institute_16x9_2013">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Company_Confidential_16x9_2012</Template>
  <TotalTime>0</TotalTime>
  <Words>2462</Words>
  <Application>Microsoft Office PowerPoint</Application>
  <PresentationFormat>On-screen Show (16:9)</PresentationFormat>
  <Paragraphs>286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3C Institute_16x9_2013</vt:lpstr>
      <vt:lpstr>What happens next? Building resilience to support students with autism spectrum disorder in making a successful transition to postsecondary education</vt:lpstr>
      <vt:lpstr>  3C Institute</vt:lpstr>
      <vt:lpstr>Learning objectives</vt:lpstr>
      <vt:lpstr>Common Concerns &amp; Challenges</vt:lpstr>
      <vt:lpstr>PowerPoint Presentation</vt:lpstr>
      <vt:lpstr>PowerPoint Presentation</vt:lpstr>
      <vt:lpstr>PowerPoint Presentation</vt:lpstr>
      <vt:lpstr>Resilience</vt:lpstr>
      <vt:lpstr>What is resilience?</vt:lpstr>
      <vt:lpstr>What makes a person resilient?</vt:lpstr>
      <vt:lpstr>Do resilient people experience less adversity?</vt:lpstr>
      <vt:lpstr>Can anyone be resilient?</vt:lpstr>
      <vt:lpstr>Resilience in Students </vt:lpstr>
      <vt:lpstr>My Resilience Factors</vt:lpstr>
      <vt:lpstr>PowerPoint Presentation</vt:lpstr>
      <vt:lpstr>PowerPoint Presentation</vt:lpstr>
      <vt:lpstr>PowerPoint Presentation</vt:lpstr>
      <vt:lpstr>PowerPoint Presentation</vt:lpstr>
      <vt:lpstr>How do students and parents view student resilience?</vt:lpstr>
      <vt:lpstr>How do students and parents view student resilience?</vt:lpstr>
      <vt:lpstr>PowerPoint Presentation</vt:lpstr>
      <vt:lpstr>Information and Skills</vt:lpstr>
      <vt:lpstr>Build Resilience</vt:lpstr>
      <vt:lpstr>Build Resilience</vt:lpstr>
      <vt:lpstr>Support Self-Advocacy</vt:lpstr>
      <vt:lpstr>Support Self-Advocacy</vt:lpstr>
      <vt:lpstr>Explore Early</vt:lpstr>
      <vt:lpstr>Explore Early</vt:lpstr>
      <vt:lpstr>Discuss Disability Services</vt:lpstr>
      <vt:lpstr>Discuss Disability Services</vt:lpstr>
      <vt:lpstr>Make Social Connections</vt:lpstr>
      <vt:lpstr>Make Social Connections</vt:lpstr>
      <vt:lpstr>Questions for Educators/Guidance Counselor </vt:lpstr>
      <vt:lpstr>PowerPoint Presentation</vt:lpstr>
      <vt:lpstr>Design Process Overview</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2013-10-03T12:49:00Z</dcterms:created>
  <dcterms:modified xsi:type="dcterms:W3CDTF">2015-03-11T21:22:40Z</dcterms:modified>
</cp:coreProperties>
</file>